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6269" r:id="rId1"/>
    <p:sldMasterId id="2147486281" r:id="rId2"/>
  </p:sldMasterIdLst>
  <p:notesMasterIdLst>
    <p:notesMasterId r:id="rId30"/>
  </p:notesMasterIdLst>
  <p:handoutMasterIdLst>
    <p:handoutMasterId r:id="rId31"/>
  </p:handoutMasterIdLst>
  <p:sldIdLst>
    <p:sldId id="514" r:id="rId3"/>
    <p:sldId id="545" r:id="rId4"/>
    <p:sldId id="543" r:id="rId5"/>
    <p:sldId id="516" r:id="rId6"/>
    <p:sldId id="517" r:id="rId7"/>
    <p:sldId id="518" r:id="rId8"/>
    <p:sldId id="519" r:id="rId9"/>
    <p:sldId id="546" r:id="rId10"/>
    <p:sldId id="547" r:id="rId11"/>
    <p:sldId id="548" r:id="rId12"/>
    <p:sldId id="549" r:id="rId13"/>
    <p:sldId id="550" r:id="rId14"/>
    <p:sldId id="551" r:id="rId15"/>
    <p:sldId id="552" r:id="rId16"/>
    <p:sldId id="553" r:id="rId17"/>
    <p:sldId id="554" r:id="rId18"/>
    <p:sldId id="531" r:id="rId19"/>
    <p:sldId id="532" r:id="rId20"/>
    <p:sldId id="533" r:id="rId21"/>
    <p:sldId id="534" r:id="rId22"/>
    <p:sldId id="535" r:id="rId23"/>
    <p:sldId id="536" r:id="rId24"/>
    <p:sldId id="537" r:id="rId25"/>
    <p:sldId id="538" r:id="rId26"/>
    <p:sldId id="539" r:id="rId27"/>
    <p:sldId id="540" r:id="rId28"/>
    <p:sldId id="541" r:id="rId29"/>
  </p:sldIdLst>
  <p:sldSz cx="9144000" cy="6858000" type="screen4x3"/>
  <p:notesSz cx="6858000" cy="9144000"/>
  <p:custDataLst>
    <p:tags r:id="rId32"/>
  </p:custDataLst>
  <p:defaultTex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9900"/>
    <a:srgbClr val="000000"/>
    <a:srgbClr val="FF33CC"/>
    <a:srgbClr val="008000"/>
    <a:srgbClr val="00CC00"/>
    <a:srgbClr val="66CCFF"/>
    <a:srgbClr val="777777"/>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69" autoAdjust="0"/>
    <p:restoredTop sz="95405" autoAdjust="0"/>
  </p:normalViewPr>
  <p:slideViewPr>
    <p:cSldViewPr>
      <p:cViewPr varScale="1">
        <p:scale>
          <a:sx n="116" d="100"/>
          <a:sy n="116" d="100"/>
        </p:scale>
        <p:origin x="1668" y="102"/>
      </p:cViewPr>
      <p:guideLst>
        <p:guide orient="horz" pos="2160"/>
        <p:guide pos="2880"/>
      </p:guideLst>
    </p:cSldViewPr>
  </p:slideViewPr>
  <p:outlineViewPr>
    <p:cViewPr>
      <p:scale>
        <a:sx n="33" d="100"/>
        <a:sy n="33" d="100"/>
      </p:scale>
      <p:origin x="0" y="-3533"/>
    </p:cViewPr>
  </p:outlineViewPr>
  <p:notesTextViewPr>
    <p:cViewPr>
      <p:scale>
        <a:sx n="3" d="2"/>
        <a:sy n="3" d="2"/>
      </p:scale>
      <p:origin x="0" y="0"/>
    </p:cViewPr>
  </p:notesTextViewPr>
  <p:sorterViewPr>
    <p:cViewPr>
      <p:scale>
        <a:sx n="17" d="20"/>
        <a:sy n="17" d="20"/>
      </p:scale>
      <p:origin x="0" y="-2462"/>
    </p:cViewPr>
  </p:sorterViewPr>
  <p:notesViewPr>
    <p:cSldViewPr>
      <p:cViewPr varScale="1">
        <p:scale>
          <a:sx n="68" d="100"/>
          <a:sy n="68" d="100"/>
        </p:scale>
        <p:origin x="3101" y="5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D537D9-1F72-46B8-A6C6-EC2E8C92E9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507E5B9B-1DF7-4D85-82BB-4FB710719DA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a:lvl1pPr>
          </a:lstStyle>
          <a:p>
            <a:pPr>
              <a:defRPr/>
            </a:pPr>
            <a:fld id="{AC5CC544-7A74-45CA-89A3-4F3688ED7093}" type="datetimeFigureOut">
              <a:rPr lang="en-US"/>
              <a:pPr>
                <a:defRPr/>
              </a:pPr>
              <a:t>3/23/2018</a:t>
            </a:fld>
            <a:endParaRPr lang="en-US"/>
          </a:p>
        </p:txBody>
      </p:sp>
      <p:sp>
        <p:nvSpPr>
          <p:cNvPr id="4" name="Footer Placeholder 3">
            <a:extLst>
              <a:ext uri="{FF2B5EF4-FFF2-40B4-BE49-F238E27FC236}">
                <a16:creationId xmlns:a16="http://schemas.microsoft.com/office/drawing/2014/main" id="{D0115B69-2441-4BF4-BCF8-1A8C562F4A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en-US"/>
          </a:p>
        </p:txBody>
      </p:sp>
      <p:sp>
        <p:nvSpPr>
          <p:cNvPr id="5" name="Slide Number Placeholder 4">
            <a:extLst>
              <a:ext uri="{FF2B5EF4-FFF2-40B4-BE49-F238E27FC236}">
                <a16:creationId xmlns:a16="http://schemas.microsoft.com/office/drawing/2014/main" id="{B02C02C9-F47B-400A-84E8-D13A856FFB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defRPr sz="1200"/>
            </a:lvl1pPr>
          </a:lstStyle>
          <a:p>
            <a:pPr>
              <a:defRPr/>
            </a:pPr>
            <a:fld id="{184E9E7D-AC04-47AF-9FE7-F9BA0B15AD07}"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7D9958C-7B7E-4E91-B2D7-414576D47F50}"/>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4099" name="Rectangle 3">
            <a:extLst>
              <a:ext uri="{FF2B5EF4-FFF2-40B4-BE49-F238E27FC236}">
                <a16:creationId xmlns:a16="http://schemas.microsoft.com/office/drawing/2014/main" id="{0E3E155E-8948-46A3-94D3-CF1FC093C12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136196" name="Rectangle 4">
            <a:extLst>
              <a:ext uri="{FF2B5EF4-FFF2-40B4-BE49-F238E27FC236}">
                <a16:creationId xmlns:a16="http://schemas.microsoft.com/office/drawing/2014/main" id="{1D32A5E3-0741-4C79-8A98-B82C1F1638D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18656E9B-6199-44A0-A441-9F6AD1EA3AA2}"/>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a:extLst>
              <a:ext uri="{FF2B5EF4-FFF2-40B4-BE49-F238E27FC236}">
                <a16:creationId xmlns:a16="http://schemas.microsoft.com/office/drawing/2014/main" id="{0BE4E193-A278-4FA2-A11A-8F31496F0A7F}"/>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4103" name="Rectangle 7">
            <a:extLst>
              <a:ext uri="{FF2B5EF4-FFF2-40B4-BE49-F238E27FC236}">
                <a16:creationId xmlns:a16="http://schemas.microsoft.com/office/drawing/2014/main" id="{A56298E6-09E8-4A40-AB39-FE944FAEFD4A}"/>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AD32464F-DB94-4EBE-A242-FECDDFA59A2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a:extLst>
              <a:ext uri="{FF2B5EF4-FFF2-40B4-BE49-F238E27FC236}">
                <a16:creationId xmlns:a16="http://schemas.microsoft.com/office/drawing/2014/main" id="{3A71B663-A320-411C-B30C-3D20F790BFCB}"/>
              </a:ext>
            </a:extLst>
          </p:cNvPr>
          <p:cNvSpPr>
            <a:spLocks noGrp="1" noRot="1" noChangeAspect="1" noChangeArrowheads="1" noTextEdit="1"/>
          </p:cNvSpPr>
          <p:nvPr>
            <p:ph type="sldImg"/>
          </p:nvPr>
        </p:nvSpPr>
        <p:spPr>
          <a:ln/>
        </p:spPr>
      </p:sp>
      <p:sp>
        <p:nvSpPr>
          <p:cNvPr id="140291" name="Notes Placeholder 2">
            <a:extLst>
              <a:ext uri="{FF2B5EF4-FFF2-40B4-BE49-F238E27FC236}">
                <a16:creationId xmlns:a16="http://schemas.microsoft.com/office/drawing/2014/main" id="{42962ACA-4B14-48B9-A649-9A536EACF3F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a:latin typeface="Arial" panose="020B0604020202020204" pitchFamily="34" charset="0"/>
              </a:rPr>
              <a:t>In the  Douglas Fir/Garry Oak Woodlands of coastal BC, we are using SCAD to prioritize investments in land conservation, but doing so in a landscape were no ‘intact’ old-growth habitat remains. This raises the interesting question of where to start.  In this talk, we’d like to attract your feedback on an evolving approach we are using to prioritize areas for the restoration of ‘old growth’ ecosystems, under the assumption that the best restoration candidates are those areas that currently support the richest communities of species thought to rely on historic habitat attributes.  </a:t>
            </a:r>
          </a:p>
        </p:txBody>
      </p:sp>
      <p:sp>
        <p:nvSpPr>
          <p:cNvPr id="140292" name="Slide Number Placeholder 3">
            <a:extLst>
              <a:ext uri="{FF2B5EF4-FFF2-40B4-BE49-F238E27FC236}">
                <a16:creationId xmlns:a16="http://schemas.microsoft.com/office/drawing/2014/main" id="{4D8E70DE-E956-45AF-AD0D-F0996A415F5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defRPr>
            </a:lvl1pPr>
            <a:lvl2pPr marL="742950" indent="-285750">
              <a:defRPr sz="2800">
                <a:solidFill>
                  <a:schemeClr val="tx1"/>
                </a:solidFill>
                <a:latin typeface="Arial" panose="020B0604020202020204" pitchFamily="34" charset="0"/>
              </a:defRPr>
            </a:lvl2pPr>
            <a:lvl3pPr marL="1143000" indent="-228600">
              <a:defRPr sz="2800">
                <a:solidFill>
                  <a:schemeClr val="tx1"/>
                </a:solidFill>
                <a:latin typeface="Arial" panose="020B0604020202020204" pitchFamily="34" charset="0"/>
              </a:defRPr>
            </a:lvl3pPr>
            <a:lvl4pPr marL="1600200" indent="-228600">
              <a:defRPr sz="2800">
                <a:solidFill>
                  <a:schemeClr val="tx1"/>
                </a:solidFill>
                <a:latin typeface="Arial" panose="020B0604020202020204" pitchFamily="34" charset="0"/>
              </a:defRPr>
            </a:lvl4pPr>
            <a:lvl5pPr marL="2057400" indent="-22860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fld id="{EF3E0FB0-41FF-436C-8811-7721C918C8CF}" type="slidenum">
              <a:rPr lang="de-DE" altLang="en-US" sz="1200" smtClean="0">
                <a:solidFill>
                  <a:srgbClr val="000000"/>
                </a:solidFill>
              </a:rPr>
              <a:pPr/>
              <a:t>1</a:t>
            </a:fld>
            <a:endParaRPr lang="de-DE" altLang="en-US" sz="120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85000" lnSpcReduction="10000"/>
          </a:bodyPr>
          <a:lstStyle/>
          <a:p>
            <a:r>
              <a:rPr lang="en-US" altLang="en-US" b="1"/>
              <a:t>Think of a reverse auction as similar to when a homeowner solicits multiple bids for work from contractors.</a:t>
            </a:r>
            <a:r>
              <a:rPr lang="en-US" altLang="en-US"/>
              <a:t> The homeowner puts together a scope of work, solicit bids, and chooses a contractor based on some combination of factors including price and quality.</a:t>
            </a:r>
          </a:p>
          <a:p>
            <a:r>
              <a:rPr lang="en-US" altLang="en-US"/>
              <a:t>Finally, based on estimates of the amount of habitat needed and the pricing of bids, BirdReturns accepted up to 80 percent of the bids. Each farmer received the price they bid. Just as with the contracting example, the lowest price didn’t always win, but it was a key criteria.</a:t>
            </a:r>
          </a:p>
          <a:p>
            <a:r>
              <a:rPr lang="en-US" altLang="en-US"/>
              <a:t>Farmer’s bids varied based on factors such as water cost, soil conditions, labor costs associated with creating the temporary habitat, and economic risks the program might create like not being able to plant on time in the spring.</a:t>
            </a:r>
          </a:p>
          <a:p>
            <a:r>
              <a:rPr lang="en-US" altLang="en-US"/>
              <a:t>BirdReturns has many advantages over conservation programs that set a single, uniform price for all farmers.</a:t>
            </a:r>
          </a:p>
          <a:p>
            <a:r>
              <a:rPr lang="en-US" altLang="en-US"/>
              <a:t>If the price is too low, there will be insufficient demand and too few farmers will sign up for the program. If the price is too high, there will be an excess of demand and the government will over-pay. In a time of huge societal needs and competing demands for scarce public dollars, such over-payment means that other valuable programs are not being funded.</a:t>
            </a:r>
          </a:p>
          <a:p>
            <a:r>
              <a:rPr lang="en-US" altLang="en-US"/>
              <a:t>In a reverse auction, the farmer sets the price, a price based on producing habitat. Farmers understand this intuitively. It is how they work, how they get paid for producing crops.</a:t>
            </a:r>
          </a:p>
          <a:p>
            <a:r>
              <a:rPr lang="en-US" altLang="en-US"/>
              <a:t>As one farmer put it at one of the Conservancy’s initial meetings: “You want us to grow birds, like we grow rice. We know how to do that.”</a:t>
            </a:r>
          </a:p>
          <a:p>
            <a:endParaRPr lang="en-US" altLang="en-US"/>
          </a:p>
          <a:p>
            <a:endParaRPr lang="en-US" altLang="en-US"/>
          </a:p>
          <a:p>
            <a:r>
              <a:rPr lang="en-US" altLang="en-US"/>
              <a:t>Farmer’s bids varied based on factors such as water cost, soil conditions, labor costs associated with creating the temporary habitat, and economic risks the program might create like not being able to plant on time in the spring.</a:t>
            </a:r>
          </a:p>
          <a:p>
            <a:endParaRPr lang="en-US" altLang="en-US"/>
          </a:p>
        </p:txBody>
      </p:sp>
      <p:sp>
        <p:nvSpPr>
          <p:cNvPr id="4" name="Slide Number Placeholder 3"/>
          <p:cNvSpPr>
            <a:spLocks noGrp="1"/>
          </p:cNvSpPr>
          <p:nvPr>
            <p:ph type="sldNum" sz="quarter" idx="5"/>
          </p:nvPr>
        </p:nvSpPr>
        <p:spPr/>
        <p:txBody>
          <a:bodyPr/>
          <a:lstStyle/>
          <a:p>
            <a:pPr>
              <a:defRPr/>
            </a:pPr>
            <a:fld id="{8597DAC2-24DD-4A7E-96CA-492DF912FDCA}" type="slidenum">
              <a:rPr lang="en-US">
                <a:solidFill>
                  <a:prstClr val="black"/>
                </a:solidFill>
              </a:rPr>
              <a:pPr>
                <a:defRPr/>
              </a:pPr>
              <a:t>17</a:t>
            </a:fld>
            <a:endParaRPr lang="en-US">
              <a:solidFill>
                <a:prstClr val="black"/>
              </a:solidFill>
            </a:endParaRPr>
          </a:p>
        </p:txBody>
      </p:sp>
    </p:spTree>
    <p:extLst>
      <p:ext uri="{BB962C8B-B14F-4D97-AF65-F5344CB8AC3E}">
        <p14:creationId xmlns:p14="http://schemas.microsoft.com/office/powerpoint/2010/main" val="2250251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F54D5A-22CE-462E-86A6-2C32245FC98D}" type="slidenum">
              <a:rPr lang="de-DE" smtClean="0"/>
              <a:pPr/>
              <a:t>18</a:t>
            </a:fld>
            <a:endParaRPr lang="de-DE"/>
          </a:p>
        </p:txBody>
      </p:sp>
    </p:spTree>
    <p:extLst>
      <p:ext uri="{BB962C8B-B14F-4D97-AF65-F5344CB8AC3E}">
        <p14:creationId xmlns:p14="http://schemas.microsoft.com/office/powerpoint/2010/main" val="1581419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F54D5A-22CE-462E-86A6-2C32245FC98D}" type="slidenum">
              <a:rPr lang="de-DE" smtClean="0"/>
              <a:pPr/>
              <a:t>19</a:t>
            </a:fld>
            <a:endParaRPr lang="de-DE"/>
          </a:p>
        </p:txBody>
      </p:sp>
    </p:spTree>
    <p:extLst>
      <p:ext uri="{BB962C8B-B14F-4D97-AF65-F5344CB8AC3E}">
        <p14:creationId xmlns:p14="http://schemas.microsoft.com/office/powerpoint/2010/main" val="3959100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F54D5A-22CE-462E-86A6-2C32245FC98D}" type="slidenum">
              <a:rPr lang="de-DE" smtClean="0"/>
              <a:pPr/>
              <a:t>20</a:t>
            </a:fld>
            <a:endParaRPr lang="de-DE"/>
          </a:p>
        </p:txBody>
      </p:sp>
    </p:spTree>
    <p:extLst>
      <p:ext uri="{BB962C8B-B14F-4D97-AF65-F5344CB8AC3E}">
        <p14:creationId xmlns:p14="http://schemas.microsoft.com/office/powerpoint/2010/main" val="3067175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85000" lnSpcReduction="10000"/>
          </a:bodyPr>
          <a:lstStyle/>
          <a:p>
            <a:r>
              <a:rPr lang="en-US" altLang="en-US" b="1"/>
              <a:t>Think of a reverse auction as similar to when a homeowner solicits multiple bids for work from contractors.</a:t>
            </a:r>
            <a:r>
              <a:rPr lang="en-US" altLang="en-US"/>
              <a:t> The homeowner puts together a scope of work, solicit bids, and chooses a contractor based on some combination of factors including price and quality.</a:t>
            </a:r>
          </a:p>
          <a:p>
            <a:r>
              <a:rPr lang="en-US" altLang="en-US"/>
              <a:t>Finally, based on estimates of the amount of habitat needed and the pricing of bids, BirdReturns accepted up to 80 percent of the bids. Each farmer received the price they bid. Just as with the contracting example, the lowest price didn’t always win, but it was a key criteria.</a:t>
            </a:r>
          </a:p>
          <a:p>
            <a:r>
              <a:rPr lang="en-US" altLang="en-US"/>
              <a:t>Farmer’s bids varied based on factors such as water cost, soil conditions, labor costs associated with creating the temporary habitat, and economic risks the program might create like not being able to plant on time in the spring.</a:t>
            </a:r>
          </a:p>
          <a:p>
            <a:r>
              <a:rPr lang="en-US" altLang="en-US"/>
              <a:t>BirdReturns has many advantages over conservation programs that set a single, uniform price for all farmers.</a:t>
            </a:r>
          </a:p>
          <a:p>
            <a:r>
              <a:rPr lang="en-US" altLang="en-US"/>
              <a:t>If the price is too low, there will be insufficient demand and too few farmers will sign up for the program. If the price is too high, there will be an excess of demand and the government will over-pay. In a time of huge societal needs and competing demands for scarce public dollars, such over-payment means that other valuable programs are not being funded.</a:t>
            </a:r>
          </a:p>
          <a:p>
            <a:r>
              <a:rPr lang="en-US" altLang="en-US"/>
              <a:t>In a reverse auction, the farmer sets the price, a price based on producing habitat. Farmers understand this intuitively. It is how they work, how they get paid for producing crops.</a:t>
            </a:r>
          </a:p>
          <a:p>
            <a:r>
              <a:rPr lang="en-US" altLang="en-US"/>
              <a:t>As one farmer put it at one of the Conservancy’s initial meetings: “You want us to grow birds, like we grow rice. We know how to do that.”</a:t>
            </a:r>
          </a:p>
          <a:p>
            <a:endParaRPr lang="en-US" altLang="en-US"/>
          </a:p>
          <a:p>
            <a:endParaRPr lang="en-US" altLang="en-US"/>
          </a:p>
          <a:p>
            <a:r>
              <a:rPr lang="en-US" altLang="en-US"/>
              <a:t>Farmer’s bids varied based on factors such as water cost, soil conditions, labor costs associated with creating the temporary habitat, and economic risks the program might create like not being able to plant on time in the spring.</a:t>
            </a:r>
          </a:p>
          <a:p>
            <a:endParaRPr lang="en-US" altLang="en-US"/>
          </a:p>
        </p:txBody>
      </p:sp>
      <p:sp>
        <p:nvSpPr>
          <p:cNvPr id="4" name="Slide Number Placeholder 3"/>
          <p:cNvSpPr>
            <a:spLocks noGrp="1"/>
          </p:cNvSpPr>
          <p:nvPr>
            <p:ph type="sldNum" sz="quarter" idx="5"/>
          </p:nvPr>
        </p:nvSpPr>
        <p:spPr/>
        <p:txBody>
          <a:bodyPr/>
          <a:lstStyle/>
          <a:p>
            <a:pPr>
              <a:defRPr/>
            </a:pPr>
            <a:fld id="{8597DAC2-24DD-4A7E-96CA-492DF912FDCA}" type="slidenum">
              <a:rPr lang="en-US">
                <a:solidFill>
                  <a:prstClr val="black"/>
                </a:solidFill>
              </a:rPr>
              <a:pPr>
                <a:defRPr/>
              </a:pPr>
              <a:t>23</a:t>
            </a:fld>
            <a:endParaRPr lang="en-US">
              <a:solidFill>
                <a:prstClr val="black"/>
              </a:solidFill>
            </a:endParaRPr>
          </a:p>
        </p:txBody>
      </p:sp>
    </p:spTree>
    <p:extLst>
      <p:ext uri="{BB962C8B-B14F-4D97-AF65-F5344CB8AC3E}">
        <p14:creationId xmlns:p14="http://schemas.microsoft.com/office/powerpoint/2010/main" val="4240256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85000" lnSpcReduction="10000"/>
          </a:bodyPr>
          <a:lstStyle/>
          <a:p>
            <a:r>
              <a:rPr lang="en-US" altLang="en-US" b="1"/>
              <a:t>Think of a reverse auction as similar to when a homeowner solicits multiple bids for work from contractors.</a:t>
            </a:r>
            <a:r>
              <a:rPr lang="en-US" altLang="en-US"/>
              <a:t> The homeowner puts together a scope of work, solicit bids, and chooses a contractor based on some combination of factors including price and quality.</a:t>
            </a:r>
          </a:p>
          <a:p>
            <a:r>
              <a:rPr lang="en-US" altLang="en-US"/>
              <a:t>Finally, based on estimates of the amount of habitat needed and the pricing of bids, BirdReturns accepted up to 80 percent of the bids. Each farmer received the price they bid. Just as with the contracting example, the lowest price didn’t always win, but it was a key criteria.</a:t>
            </a:r>
          </a:p>
          <a:p>
            <a:r>
              <a:rPr lang="en-US" altLang="en-US"/>
              <a:t>Farmer’s bids varied based on factors such as water cost, soil conditions, labor costs associated with creating the temporary habitat, and economic risks the program might create like not being able to plant on time in the spring.</a:t>
            </a:r>
          </a:p>
          <a:p>
            <a:r>
              <a:rPr lang="en-US" altLang="en-US"/>
              <a:t>BirdReturns has many advantages over conservation programs that set a single, uniform price for all farmers.</a:t>
            </a:r>
          </a:p>
          <a:p>
            <a:r>
              <a:rPr lang="en-US" altLang="en-US"/>
              <a:t>If the price is too low, there will be insufficient demand and too few farmers will sign up for the program. If the price is too high, there will be an excess of demand and the government will over-pay. In a time of huge societal needs and competing demands for scarce public dollars, such over-payment means that other valuable programs are not being funded.</a:t>
            </a:r>
          </a:p>
          <a:p>
            <a:r>
              <a:rPr lang="en-US" altLang="en-US"/>
              <a:t>In a reverse auction, the farmer sets the price, a price based on producing habitat. Farmers understand this intuitively. It is how they work, how they get paid for producing crops.</a:t>
            </a:r>
          </a:p>
          <a:p>
            <a:r>
              <a:rPr lang="en-US" altLang="en-US"/>
              <a:t>As one farmer put it at one of the Conservancy’s initial meetings: “You want us to grow birds, like we grow rice. We know how to do that.”</a:t>
            </a:r>
          </a:p>
          <a:p>
            <a:endParaRPr lang="en-US" altLang="en-US"/>
          </a:p>
          <a:p>
            <a:endParaRPr lang="en-US" altLang="en-US"/>
          </a:p>
          <a:p>
            <a:r>
              <a:rPr lang="en-US" altLang="en-US"/>
              <a:t>Farmer’s bids varied based on factors such as water cost, soil conditions, labor costs associated with creating the temporary habitat, and economic risks the program might create like not being able to plant on time in the spring.</a:t>
            </a:r>
          </a:p>
          <a:p>
            <a:endParaRPr lang="en-US" altLang="en-US"/>
          </a:p>
        </p:txBody>
      </p:sp>
      <p:sp>
        <p:nvSpPr>
          <p:cNvPr id="4" name="Slide Number Placeholder 3"/>
          <p:cNvSpPr>
            <a:spLocks noGrp="1"/>
          </p:cNvSpPr>
          <p:nvPr>
            <p:ph type="sldNum" sz="quarter" idx="5"/>
          </p:nvPr>
        </p:nvSpPr>
        <p:spPr/>
        <p:txBody>
          <a:bodyPr/>
          <a:lstStyle/>
          <a:p>
            <a:pPr>
              <a:defRPr/>
            </a:pPr>
            <a:fld id="{8597DAC2-24DD-4A7E-96CA-492DF912FDCA}" type="slidenum">
              <a:rPr lang="en-US">
                <a:solidFill>
                  <a:prstClr val="black"/>
                </a:solidFill>
              </a:rPr>
              <a:pPr>
                <a:defRPr/>
              </a:pPr>
              <a:t>25</a:t>
            </a:fld>
            <a:endParaRPr lang="en-US">
              <a:solidFill>
                <a:prstClr val="black"/>
              </a:solidFill>
            </a:endParaRPr>
          </a:p>
        </p:txBody>
      </p:sp>
    </p:spTree>
    <p:extLst>
      <p:ext uri="{BB962C8B-B14F-4D97-AF65-F5344CB8AC3E}">
        <p14:creationId xmlns:p14="http://schemas.microsoft.com/office/powerpoint/2010/main" val="2530943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85000" lnSpcReduction="10000"/>
          </a:bodyPr>
          <a:lstStyle/>
          <a:p>
            <a:r>
              <a:rPr lang="en-US" altLang="en-US" b="1"/>
              <a:t>Think of a reverse auction as similar to when a homeowner solicits multiple bids for work from contractors.</a:t>
            </a:r>
            <a:r>
              <a:rPr lang="en-US" altLang="en-US"/>
              <a:t> The homeowner puts together a scope of work, solicit bids, and chooses a contractor based on some combination of factors including price and quality.</a:t>
            </a:r>
          </a:p>
          <a:p>
            <a:r>
              <a:rPr lang="en-US" altLang="en-US"/>
              <a:t>Finally, based on estimates of the amount of habitat needed and the pricing of bids, BirdReturns accepted up to 80 percent of the bids. Each farmer received the price they bid. Just as with the contracting example, the lowest price didn’t always win, but it was a key criteria.</a:t>
            </a:r>
          </a:p>
          <a:p>
            <a:r>
              <a:rPr lang="en-US" altLang="en-US"/>
              <a:t>Farmer’s bids varied based on factors such as water cost, soil conditions, labor costs associated with creating the temporary habitat, and economic risks the program might create like not being able to plant on time in the spring.</a:t>
            </a:r>
          </a:p>
          <a:p>
            <a:r>
              <a:rPr lang="en-US" altLang="en-US"/>
              <a:t>BirdReturns has many advantages over conservation programs that set a single, uniform price for all farmers.</a:t>
            </a:r>
          </a:p>
          <a:p>
            <a:r>
              <a:rPr lang="en-US" altLang="en-US"/>
              <a:t>If the price is too low, there will be insufficient demand and too few farmers will sign up for the program. If the price is too high, there will be an excess of demand and the government will over-pay. In a time of huge societal needs and competing demands for scarce public dollars, such over-payment means that other valuable programs are not being funded.</a:t>
            </a:r>
          </a:p>
          <a:p>
            <a:r>
              <a:rPr lang="en-US" altLang="en-US"/>
              <a:t>In a reverse auction, the farmer sets the price, a price based on producing habitat. Farmers understand this intuitively. It is how they work, how they get paid for producing crops.</a:t>
            </a:r>
          </a:p>
          <a:p>
            <a:r>
              <a:rPr lang="en-US" altLang="en-US"/>
              <a:t>As one farmer put it at one of the Conservancy’s initial meetings: “You want us to grow birds, like we grow rice. We know how to do that.”</a:t>
            </a:r>
          </a:p>
          <a:p>
            <a:endParaRPr lang="en-US" altLang="en-US"/>
          </a:p>
          <a:p>
            <a:endParaRPr lang="en-US" altLang="en-US"/>
          </a:p>
          <a:p>
            <a:r>
              <a:rPr lang="en-US" altLang="en-US"/>
              <a:t>Farmer’s bids varied based on factors such as water cost, soil conditions, labor costs associated with creating the temporary habitat, and economic risks the program might create like not being able to plant on time in the spring.</a:t>
            </a:r>
          </a:p>
          <a:p>
            <a:endParaRPr lang="en-US" altLang="en-US"/>
          </a:p>
        </p:txBody>
      </p:sp>
      <p:sp>
        <p:nvSpPr>
          <p:cNvPr id="4" name="Slide Number Placeholder 3"/>
          <p:cNvSpPr>
            <a:spLocks noGrp="1"/>
          </p:cNvSpPr>
          <p:nvPr>
            <p:ph type="sldNum" sz="quarter" idx="5"/>
          </p:nvPr>
        </p:nvSpPr>
        <p:spPr/>
        <p:txBody>
          <a:bodyPr/>
          <a:lstStyle/>
          <a:p>
            <a:pPr>
              <a:defRPr/>
            </a:pPr>
            <a:fld id="{8597DAC2-24DD-4A7E-96CA-492DF912FDCA}" type="slidenum">
              <a:rPr lang="en-US">
                <a:solidFill>
                  <a:prstClr val="black"/>
                </a:solidFill>
              </a:rPr>
              <a:pPr>
                <a:defRPr/>
              </a:pPr>
              <a:t>26</a:t>
            </a:fld>
            <a:endParaRPr lang="en-US">
              <a:solidFill>
                <a:prstClr val="black"/>
              </a:solidFill>
            </a:endParaRPr>
          </a:p>
        </p:txBody>
      </p:sp>
    </p:spTree>
    <p:extLst>
      <p:ext uri="{BB962C8B-B14F-4D97-AF65-F5344CB8AC3E}">
        <p14:creationId xmlns:p14="http://schemas.microsoft.com/office/powerpoint/2010/main" val="7949915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2.xml"/><Relationship Id="rId1" Type="http://schemas.openxmlformats.org/officeDocument/2006/relationships/themeOverride" Target="../theme/themeOverr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2.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29"/>
          <p:cNvSpPr>
            <a:spLocks noGrp="1"/>
          </p:cNvSpPr>
          <p:nvPr>
            <p:ph type="dt" sz="half" idx="10"/>
          </p:nvPr>
        </p:nvSpPr>
        <p:spPr/>
        <p:txBody>
          <a:bodyPr/>
          <a:lstStyle>
            <a:lvl1pPr>
              <a:defRPr/>
            </a:lvl1pPr>
          </a:lstStyle>
          <a:p>
            <a:pPr>
              <a:defRPr/>
            </a:pPr>
            <a:endParaRPr lang="en-CA"/>
          </a:p>
        </p:txBody>
      </p:sp>
      <p:sp>
        <p:nvSpPr>
          <p:cNvPr id="5" name="Footer Placeholder 18"/>
          <p:cNvSpPr>
            <a:spLocks noGrp="1"/>
          </p:cNvSpPr>
          <p:nvPr>
            <p:ph type="ftr" sz="quarter" idx="11"/>
          </p:nvPr>
        </p:nvSpPr>
        <p:spPr/>
        <p:txBody>
          <a:bodyPr/>
          <a:lstStyle>
            <a:lvl1pPr>
              <a:defRPr/>
            </a:lvl1pPr>
          </a:lstStyle>
          <a:p>
            <a:pPr>
              <a:defRPr/>
            </a:pPr>
            <a:endParaRPr lang="en-CA"/>
          </a:p>
        </p:txBody>
      </p:sp>
      <p:sp>
        <p:nvSpPr>
          <p:cNvPr id="6" name="Slide Number Placeholder 26"/>
          <p:cNvSpPr>
            <a:spLocks noGrp="1"/>
          </p:cNvSpPr>
          <p:nvPr>
            <p:ph type="sldNum" sz="quarter" idx="12"/>
          </p:nvPr>
        </p:nvSpPr>
        <p:spPr/>
        <p:txBody>
          <a:bodyPr/>
          <a:lstStyle>
            <a:lvl1pPr>
              <a:defRPr>
                <a:solidFill>
                  <a:srgbClr val="D1EAEE"/>
                </a:solidFill>
              </a:defRPr>
            </a:lvl1pPr>
          </a:lstStyle>
          <a:p>
            <a:pPr>
              <a:defRPr/>
            </a:pPr>
            <a:fld id="{4240055D-5E0F-44B3-881C-E8BEC7FF63E4}" type="slidenum">
              <a:rPr lang="en-CA" smtClean="0"/>
              <a:pPr>
                <a:defRPr/>
              </a:pPr>
              <a:t>‹#›</a:t>
            </a:fld>
            <a:endParaRPr lang="en-CA"/>
          </a:p>
        </p:txBody>
      </p:sp>
    </p:spTree>
    <p:extLst>
      <p:ext uri="{BB962C8B-B14F-4D97-AF65-F5344CB8AC3E}">
        <p14:creationId xmlns:p14="http://schemas.microsoft.com/office/powerpoint/2010/main" val="225351540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CA"/>
          </a:p>
        </p:txBody>
      </p:sp>
      <p:sp>
        <p:nvSpPr>
          <p:cNvPr id="5" name="Footer Placeholder 21"/>
          <p:cNvSpPr>
            <a:spLocks noGrp="1"/>
          </p:cNvSpPr>
          <p:nvPr>
            <p:ph type="ftr" sz="quarter" idx="11"/>
          </p:nvPr>
        </p:nvSpPr>
        <p:spPr/>
        <p:txBody>
          <a:bodyPr/>
          <a:lstStyle>
            <a:lvl1pPr>
              <a:defRPr/>
            </a:lvl1pPr>
          </a:lstStyle>
          <a:p>
            <a:pPr>
              <a:defRPr/>
            </a:pPr>
            <a:endParaRPr lang="en-CA"/>
          </a:p>
        </p:txBody>
      </p:sp>
      <p:sp>
        <p:nvSpPr>
          <p:cNvPr id="6" name="Slide Number Placeholder 17"/>
          <p:cNvSpPr>
            <a:spLocks noGrp="1"/>
          </p:cNvSpPr>
          <p:nvPr>
            <p:ph type="sldNum" sz="quarter" idx="12"/>
          </p:nvPr>
        </p:nvSpPr>
        <p:spPr/>
        <p:txBody>
          <a:bodyPr/>
          <a:lstStyle>
            <a:lvl1pPr>
              <a:defRPr/>
            </a:lvl1pPr>
          </a:lstStyle>
          <a:p>
            <a:pPr>
              <a:defRPr/>
            </a:pPr>
            <a:fld id="{D9DAAA0C-36FB-4B9B-A3A9-0509E90CA7A1}" type="slidenum">
              <a:rPr lang="en-CA" smtClean="0"/>
              <a:pPr>
                <a:defRPr/>
              </a:pPr>
              <a:t>‹#›</a:t>
            </a:fld>
            <a:endParaRPr lang="en-CA"/>
          </a:p>
        </p:txBody>
      </p:sp>
    </p:spTree>
    <p:extLst>
      <p:ext uri="{BB962C8B-B14F-4D97-AF65-F5344CB8AC3E}">
        <p14:creationId xmlns:p14="http://schemas.microsoft.com/office/powerpoint/2010/main" val="2659478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CA"/>
          </a:p>
        </p:txBody>
      </p:sp>
      <p:sp>
        <p:nvSpPr>
          <p:cNvPr id="5" name="Footer Placeholder 21"/>
          <p:cNvSpPr>
            <a:spLocks noGrp="1"/>
          </p:cNvSpPr>
          <p:nvPr>
            <p:ph type="ftr" sz="quarter" idx="11"/>
          </p:nvPr>
        </p:nvSpPr>
        <p:spPr/>
        <p:txBody>
          <a:bodyPr/>
          <a:lstStyle>
            <a:lvl1pPr>
              <a:defRPr/>
            </a:lvl1pPr>
          </a:lstStyle>
          <a:p>
            <a:pPr>
              <a:defRPr/>
            </a:pPr>
            <a:endParaRPr lang="en-CA"/>
          </a:p>
        </p:txBody>
      </p:sp>
      <p:sp>
        <p:nvSpPr>
          <p:cNvPr id="6" name="Slide Number Placeholder 17"/>
          <p:cNvSpPr>
            <a:spLocks noGrp="1"/>
          </p:cNvSpPr>
          <p:nvPr>
            <p:ph type="sldNum" sz="quarter" idx="12"/>
          </p:nvPr>
        </p:nvSpPr>
        <p:spPr/>
        <p:txBody>
          <a:bodyPr/>
          <a:lstStyle>
            <a:lvl1pPr>
              <a:defRPr/>
            </a:lvl1pPr>
          </a:lstStyle>
          <a:p>
            <a:pPr>
              <a:defRPr/>
            </a:pPr>
            <a:fld id="{FBAC68A5-3AE8-402C-99BE-25B6CAEA4C02}" type="slidenum">
              <a:rPr lang="en-CA" smtClean="0"/>
              <a:pPr>
                <a:defRPr/>
              </a:pPr>
              <a:t>‹#›</a:t>
            </a:fld>
            <a:endParaRPr lang="en-CA"/>
          </a:p>
        </p:txBody>
      </p:sp>
    </p:spTree>
    <p:extLst>
      <p:ext uri="{BB962C8B-B14F-4D97-AF65-F5344CB8AC3E}">
        <p14:creationId xmlns:p14="http://schemas.microsoft.com/office/powerpoint/2010/main" val="1022377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29"/>
          <p:cNvSpPr>
            <a:spLocks noGrp="1"/>
          </p:cNvSpPr>
          <p:nvPr>
            <p:ph type="dt" sz="half" idx="10"/>
          </p:nvPr>
        </p:nvSpPr>
        <p:spPr/>
        <p:txBody>
          <a:bodyPr/>
          <a:lstStyle>
            <a:lvl1pPr>
              <a:defRPr/>
            </a:lvl1pPr>
          </a:lstStyle>
          <a:p>
            <a:pPr>
              <a:defRPr/>
            </a:pPr>
            <a:fld id="{00231F3D-6B69-4778-85C7-0F935A7D4D22}" type="datetime1">
              <a:rPr lang="en-US" smtClean="0"/>
              <a:pPr>
                <a:defRPr/>
              </a:pPr>
              <a:t>3/23/2018</a:t>
            </a:fld>
            <a:endParaRPr lang="en-US" dirty="0"/>
          </a:p>
        </p:txBody>
      </p:sp>
      <p:sp>
        <p:nvSpPr>
          <p:cNvPr id="5" name="Footer Placeholder 18"/>
          <p:cNvSpPr>
            <a:spLocks noGrp="1"/>
          </p:cNvSpPr>
          <p:nvPr>
            <p:ph type="ftr" sz="quarter" idx="11"/>
          </p:nvPr>
        </p:nvSpPr>
        <p:spPr/>
        <p:txBody>
          <a:bodyPr/>
          <a:lstStyle>
            <a:lvl1pPr>
              <a:defRPr/>
            </a:lvl1pPr>
          </a:lstStyle>
          <a:p>
            <a:pPr>
              <a:defRPr/>
            </a:pPr>
            <a:endParaRPr lang="en-US"/>
          </a:p>
        </p:txBody>
      </p:sp>
      <p:sp>
        <p:nvSpPr>
          <p:cNvPr id="6" name="Slide Number Placeholder 26"/>
          <p:cNvSpPr>
            <a:spLocks noGrp="1"/>
          </p:cNvSpPr>
          <p:nvPr>
            <p:ph type="sldNum" sz="quarter" idx="12"/>
          </p:nvPr>
        </p:nvSpPr>
        <p:spPr/>
        <p:txBody>
          <a:bodyPr/>
          <a:lstStyle>
            <a:lvl1pPr>
              <a:defRPr>
                <a:solidFill>
                  <a:srgbClr val="D1EAEE"/>
                </a:solidFill>
              </a:defRPr>
            </a:lvl1pPr>
          </a:lstStyle>
          <a:p>
            <a:pPr>
              <a:defRPr/>
            </a:pPr>
            <a:fld id="{DD54C71E-3123-4A36-B5EA-EB226BDBE653}" type="slidenum">
              <a:rPr lang="en-US" smtClean="0"/>
              <a:pPr>
                <a:defRPr/>
              </a:pPr>
              <a:t>‹#›</a:t>
            </a:fld>
            <a:endParaRPr lang="en-US" dirty="0"/>
          </a:p>
        </p:txBody>
      </p:sp>
    </p:spTree>
    <p:extLst>
      <p:ext uri="{BB962C8B-B14F-4D97-AF65-F5344CB8AC3E}">
        <p14:creationId xmlns:p14="http://schemas.microsoft.com/office/powerpoint/2010/main" val="320061015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D30EC23C-49B0-4622-B56F-485C54106198}" type="datetime1">
              <a:rPr lang="en-US" smtClean="0"/>
              <a:pPr>
                <a:defRPr/>
              </a:pPr>
              <a:t>3/23/2018</a:t>
            </a:fld>
            <a:endParaRPr lang="en-US" dirty="0"/>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1F65B655-F584-4273-97F9-50C79323A04C}" type="slidenum">
              <a:rPr lang="en-US" smtClean="0"/>
              <a:pPr>
                <a:defRPr/>
              </a:pPr>
              <a:t>‹#›</a:t>
            </a:fld>
            <a:endParaRPr lang="en-US" dirty="0"/>
          </a:p>
        </p:txBody>
      </p:sp>
    </p:spTree>
    <p:extLst>
      <p:ext uri="{BB962C8B-B14F-4D97-AF65-F5344CB8AC3E}">
        <p14:creationId xmlns:p14="http://schemas.microsoft.com/office/powerpoint/2010/main" val="229406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C54BB740-1099-4C64-AF3C-4E553E92B8DC}" type="datetime1">
              <a:rPr lang="en-US" smtClean="0"/>
              <a:pPr>
                <a:defRPr/>
              </a:pPr>
              <a:t>3/23/2018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solidFill>
                  <a:srgbClr val="D1EAEE"/>
                </a:solidFill>
              </a:defRPr>
            </a:lvl1pPr>
          </a:lstStyle>
          <a:p>
            <a:pPr>
              <a:defRPr/>
            </a:pPr>
            <a:fld id="{16E03F6C-DDFB-400D-8D7A-E952511221C7}" type="slidenum">
              <a:rPr lang="en-US" smtClean="0"/>
              <a:pPr>
                <a:defRPr/>
              </a:pPr>
              <a:t>‹#›</a:t>
            </a:fld>
            <a:endParaRPr lang="en-US" dirty="0"/>
          </a:p>
        </p:txBody>
      </p:sp>
    </p:spTree>
    <p:extLst>
      <p:ext uri="{BB962C8B-B14F-4D97-AF65-F5344CB8AC3E}">
        <p14:creationId xmlns:p14="http://schemas.microsoft.com/office/powerpoint/2010/main" val="672147220"/>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3E44CD34-5E61-4963-95CD-E9D25556BE58}" type="datetime1">
              <a:rPr lang="en-US" smtClean="0"/>
              <a:pPr>
                <a:defRPr/>
              </a:pPr>
              <a:t>3/23/2018</a:t>
            </a:fld>
            <a:endParaRPr lang="en-US" dirty="0"/>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0EF1B93A-E629-4000-96C5-EB8E72DAD695}" type="slidenum">
              <a:rPr lang="en-US" smtClean="0"/>
              <a:pPr>
                <a:defRPr/>
              </a:pPr>
              <a:t>‹#›</a:t>
            </a:fld>
            <a:endParaRPr lang="en-US" dirty="0"/>
          </a:p>
        </p:txBody>
      </p:sp>
    </p:spTree>
    <p:extLst>
      <p:ext uri="{BB962C8B-B14F-4D97-AF65-F5344CB8AC3E}">
        <p14:creationId xmlns:p14="http://schemas.microsoft.com/office/powerpoint/2010/main" val="1692731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p:cNvSpPr>
            <a:spLocks noGrp="1"/>
          </p:cNvSpPr>
          <p:nvPr>
            <p:ph type="dt" sz="half" idx="10"/>
          </p:nvPr>
        </p:nvSpPr>
        <p:spPr/>
        <p:txBody>
          <a:bodyPr/>
          <a:lstStyle>
            <a:lvl1pPr>
              <a:defRPr/>
            </a:lvl1pPr>
          </a:lstStyle>
          <a:p>
            <a:pPr>
              <a:defRPr/>
            </a:pPr>
            <a:fld id="{AE2C0C82-4313-4C17-AE05-5F73B9693849}" type="datetime1">
              <a:rPr lang="en-US" smtClean="0"/>
              <a:pPr>
                <a:defRPr/>
              </a:pPr>
              <a:t>3/23/2018</a:t>
            </a:fld>
            <a:endParaRPr lang="en-US" dirty="0"/>
          </a:p>
        </p:txBody>
      </p:sp>
      <p:sp>
        <p:nvSpPr>
          <p:cNvPr id="8" name="Footer Placeholder 21"/>
          <p:cNvSpPr>
            <a:spLocks noGrp="1"/>
          </p:cNvSpPr>
          <p:nvPr>
            <p:ph type="ftr" sz="quarter" idx="11"/>
          </p:nvPr>
        </p:nvSpPr>
        <p:spPr/>
        <p:txBody>
          <a:bodyPr/>
          <a:lstStyle>
            <a:lvl1pPr>
              <a:defRPr/>
            </a:lvl1pPr>
          </a:lstStyle>
          <a:p>
            <a:pPr>
              <a:defRPr/>
            </a:pPr>
            <a:endParaRPr lang="en-US"/>
          </a:p>
        </p:txBody>
      </p:sp>
      <p:sp>
        <p:nvSpPr>
          <p:cNvPr id="9" name="Slide Number Placeholder 17"/>
          <p:cNvSpPr>
            <a:spLocks noGrp="1"/>
          </p:cNvSpPr>
          <p:nvPr>
            <p:ph type="sldNum" sz="quarter" idx="12"/>
          </p:nvPr>
        </p:nvSpPr>
        <p:spPr/>
        <p:txBody>
          <a:bodyPr/>
          <a:lstStyle>
            <a:lvl1pPr>
              <a:defRPr/>
            </a:lvl1pPr>
          </a:lstStyle>
          <a:p>
            <a:pPr>
              <a:defRPr/>
            </a:pPr>
            <a:fld id="{3974B546-FF2B-400C-80C3-7D66A9CE5C22}" type="slidenum">
              <a:rPr lang="en-US" smtClean="0"/>
              <a:pPr>
                <a:defRPr/>
              </a:pPr>
              <a:t>‹#›</a:t>
            </a:fld>
            <a:endParaRPr lang="en-US" dirty="0"/>
          </a:p>
        </p:txBody>
      </p:sp>
    </p:spTree>
    <p:extLst>
      <p:ext uri="{BB962C8B-B14F-4D97-AF65-F5344CB8AC3E}">
        <p14:creationId xmlns:p14="http://schemas.microsoft.com/office/powerpoint/2010/main" val="3237987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3" name="Date Placeholder 9"/>
          <p:cNvSpPr>
            <a:spLocks noGrp="1"/>
          </p:cNvSpPr>
          <p:nvPr>
            <p:ph type="dt" sz="half" idx="10"/>
          </p:nvPr>
        </p:nvSpPr>
        <p:spPr/>
        <p:txBody>
          <a:bodyPr/>
          <a:lstStyle>
            <a:lvl1pPr>
              <a:defRPr/>
            </a:lvl1pPr>
          </a:lstStyle>
          <a:p>
            <a:pPr>
              <a:defRPr/>
            </a:pPr>
            <a:fld id="{3EDC6234-425C-4CF6-860D-508E2B1D61DD}" type="datetime1">
              <a:rPr lang="en-US" smtClean="0"/>
              <a:pPr>
                <a:defRPr/>
              </a:pPr>
              <a:t>3/23/2018</a:t>
            </a:fld>
            <a:endParaRPr lang="en-US" dirty="0"/>
          </a:p>
        </p:txBody>
      </p:sp>
      <p:sp>
        <p:nvSpPr>
          <p:cNvPr id="4" name="Footer Placeholder 21"/>
          <p:cNvSpPr>
            <a:spLocks noGrp="1"/>
          </p:cNvSpPr>
          <p:nvPr>
            <p:ph type="ftr" sz="quarter" idx="11"/>
          </p:nvPr>
        </p:nvSpPr>
        <p:spPr/>
        <p:txBody>
          <a:bodyPr/>
          <a:lstStyle>
            <a:lvl1pPr>
              <a:defRPr/>
            </a:lvl1pPr>
          </a:lstStyle>
          <a:p>
            <a:pPr>
              <a:defRPr/>
            </a:pPr>
            <a:endParaRPr lang="en-US"/>
          </a:p>
        </p:txBody>
      </p:sp>
      <p:sp>
        <p:nvSpPr>
          <p:cNvPr id="5" name="Slide Number Placeholder 17"/>
          <p:cNvSpPr>
            <a:spLocks noGrp="1"/>
          </p:cNvSpPr>
          <p:nvPr>
            <p:ph type="sldNum" sz="quarter" idx="12"/>
          </p:nvPr>
        </p:nvSpPr>
        <p:spPr/>
        <p:txBody>
          <a:bodyPr/>
          <a:lstStyle>
            <a:lvl1pPr>
              <a:defRPr/>
            </a:lvl1pPr>
          </a:lstStyle>
          <a:p>
            <a:pPr>
              <a:defRPr/>
            </a:pPr>
            <a:fld id="{7AC9042C-7B7D-4A31-9B8C-00F304AD9B0E}" type="slidenum">
              <a:rPr lang="en-US" smtClean="0"/>
              <a:pPr>
                <a:defRPr/>
              </a:pPr>
              <a:t>‹#›</a:t>
            </a:fld>
            <a:endParaRPr lang="en-US" dirty="0"/>
          </a:p>
        </p:txBody>
      </p:sp>
    </p:spTree>
    <p:extLst>
      <p:ext uri="{BB962C8B-B14F-4D97-AF65-F5344CB8AC3E}">
        <p14:creationId xmlns:p14="http://schemas.microsoft.com/office/powerpoint/2010/main" val="15813798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CD1CE6FD-B497-4790-B5D9-5695F8465869}" type="datetime1">
              <a:rPr lang="en-US" smtClean="0"/>
              <a:pPr>
                <a:defRPr/>
              </a:pPr>
              <a:t>3/23/2018</a:t>
            </a:fld>
            <a:endParaRPr lang="en-US" dirty="0"/>
          </a:p>
        </p:txBody>
      </p:sp>
      <p:sp>
        <p:nvSpPr>
          <p:cNvPr id="3" name="Footer Placeholder 21"/>
          <p:cNvSpPr>
            <a:spLocks noGrp="1"/>
          </p:cNvSpPr>
          <p:nvPr>
            <p:ph type="ftr" sz="quarter"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pPr>
              <a:defRPr/>
            </a:pPr>
            <a:fld id="{8838FDD5-70D8-4B83-8C8F-5E67AAF44FE2}" type="slidenum">
              <a:rPr lang="en-US" smtClean="0"/>
              <a:pPr>
                <a:defRPr/>
              </a:pPr>
              <a:t>‹#›</a:t>
            </a:fld>
            <a:endParaRPr lang="en-US" dirty="0"/>
          </a:p>
        </p:txBody>
      </p:sp>
    </p:spTree>
    <p:extLst>
      <p:ext uri="{BB962C8B-B14F-4D97-AF65-F5344CB8AC3E}">
        <p14:creationId xmlns:p14="http://schemas.microsoft.com/office/powerpoint/2010/main" val="14532794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3C9504D4-5ACF-4C14-B9E3-B181683B727E}" type="datetime1">
              <a:rPr lang="en-US" smtClean="0"/>
              <a:pPr>
                <a:defRPr/>
              </a:pPr>
              <a:t>3/23/2018</a:t>
            </a:fld>
            <a:endParaRPr lang="en-US" dirty="0"/>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DDE64C32-3349-4012-9F91-4061D7B3E07A}" type="slidenum">
              <a:rPr lang="en-US" smtClean="0"/>
              <a:pPr>
                <a:defRPr/>
              </a:pPr>
              <a:t>‹#›</a:t>
            </a:fld>
            <a:endParaRPr lang="en-US" dirty="0"/>
          </a:p>
        </p:txBody>
      </p:sp>
    </p:spTree>
    <p:extLst>
      <p:ext uri="{BB962C8B-B14F-4D97-AF65-F5344CB8AC3E}">
        <p14:creationId xmlns:p14="http://schemas.microsoft.com/office/powerpoint/2010/main" val="344890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CA"/>
          </a:p>
        </p:txBody>
      </p:sp>
      <p:sp>
        <p:nvSpPr>
          <p:cNvPr id="5" name="Footer Placeholder 21"/>
          <p:cNvSpPr>
            <a:spLocks noGrp="1"/>
          </p:cNvSpPr>
          <p:nvPr>
            <p:ph type="ftr" sz="quarter" idx="11"/>
          </p:nvPr>
        </p:nvSpPr>
        <p:spPr/>
        <p:txBody>
          <a:bodyPr/>
          <a:lstStyle>
            <a:lvl1pPr>
              <a:defRPr/>
            </a:lvl1pPr>
          </a:lstStyle>
          <a:p>
            <a:pPr>
              <a:defRPr/>
            </a:pPr>
            <a:endParaRPr lang="en-CA"/>
          </a:p>
        </p:txBody>
      </p:sp>
      <p:sp>
        <p:nvSpPr>
          <p:cNvPr id="6" name="Slide Number Placeholder 17"/>
          <p:cNvSpPr>
            <a:spLocks noGrp="1"/>
          </p:cNvSpPr>
          <p:nvPr>
            <p:ph type="sldNum" sz="quarter" idx="12"/>
          </p:nvPr>
        </p:nvSpPr>
        <p:spPr/>
        <p:txBody>
          <a:bodyPr/>
          <a:lstStyle>
            <a:lvl1pPr>
              <a:defRPr/>
            </a:lvl1pPr>
          </a:lstStyle>
          <a:p>
            <a:pPr>
              <a:defRPr/>
            </a:pPr>
            <a:fld id="{4FCB026F-075F-408E-AB4D-465417192C1C}" type="slidenum">
              <a:rPr lang="en-CA" smtClean="0"/>
              <a:pPr>
                <a:defRPr/>
              </a:pPr>
              <a:t>‹#›</a:t>
            </a:fld>
            <a:endParaRPr lang="en-CA"/>
          </a:p>
        </p:txBody>
      </p:sp>
    </p:spTree>
    <p:extLst>
      <p:ext uri="{BB962C8B-B14F-4D97-AF65-F5344CB8AC3E}">
        <p14:creationId xmlns:p14="http://schemas.microsoft.com/office/powerpoint/2010/main" val="874254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fld id="{B46301C0-F60F-468D-82E3-628BE63461F4}" type="datetime1">
              <a:rPr lang="en-US" smtClean="0"/>
              <a:pPr>
                <a:defRPr/>
              </a:pPr>
              <a:t>3/23/2018</a:t>
            </a:fld>
            <a:endParaRPr lang="en-US" dirty="0"/>
          </a:p>
        </p:txBody>
      </p:sp>
      <p:sp>
        <p:nvSpPr>
          <p:cNvPr id="10" name="Footer Placeholder 5"/>
          <p:cNvSpPr>
            <a:spLocks noGrp="1"/>
          </p:cNvSpPr>
          <p:nvPr>
            <p:ph type="ftr" sz="quarter" idx="11"/>
          </p:nvPr>
        </p:nvSpPr>
        <p:spPr/>
        <p:txBody>
          <a:bodyPr/>
          <a:lstStyle>
            <a:lvl1pPr>
              <a:defRPr/>
            </a:lvl1pPr>
          </a:lstStyle>
          <a:p>
            <a:pPr>
              <a:defRPr/>
            </a:pPr>
            <a:endParaRPr lang="en-US"/>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16774AD1-FD6A-420F-810C-357583B013E7}" type="slidenum">
              <a:rPr lang="en-US" smtClean="0"/>
              <a:pPr>
                <a:defRPr/>
              </a:pPr>
              <a:t>‹#›</a:t>
            </a:fld>
            <a:endParaRPr lang="en-US" dirty="0"/>
          </a:p>
        </p:txBody>
      </p:sp>
    </p:spTree>
    <p:extLst>
      <p:ext uri="{BB962C8B-B14F-4D97-AF65-F5344CB8AC3E}">
        <p14:creationId xmlns:p14="http://schemas.microsoft.com/office/powerpoint/2010/main" val="22311132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E283B4CD-C98B-43FE-AF7B-67A4BB6FE2C7}" type="datetime1">
              <a:rPr lang="en-US" smtClean="0"/>
              <a:pPr>
                <a:defRPr/>
              </a:pPr>
              <a:t>3/23/2018</a:t>
            </a:fld>
            <a:endParaRPr lang="en-US" dirty="0"/>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4E0260B2-6D5C-44F6-9A53-6CFA8FD6234B}" type="slidenum">
              <a:rPr lang="en-US" smtClean="0"/>
              <a:pPr>
                <a:defRPr/>
              </a:pPr>
              <a:t>‹#›</a:t>
            </a:fld>
            <a:endParaRPr lang="en-US" dirty="0"/>
          </a:p>
        </p:txBody>
      </p:sp>
    </p:spTree>
    <p:extLst>
      <p:ext uri="{BB962C8B-B14F-4D97-AF65-F5344CB8AC3E}">
        <p14:creationId xmlns:p14="http://schemas.microsoft.com/office/powerpoint/2010/main" val="4599197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BE7FFC22-F369-4BCC-B321-C5D39F92E349}" type="datetime1">
              <a:rPr lang="en-US" smtClean="0"/>
              <a:pPr>
                <a:defRPr/>
              </a:pPr>
              <a:t>3/23/2018</a:t>
            </a:fld>
            <a:endParaRPr lang="en-US" dirty="0"/>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B66B1231-3971-4687-A62C-F4926BC79A6B}" type="slidenum">
              <a:rPr lang="en-US" smtClean="0"/>
              <a:pPr>
                <a:defRPr/>
              </a:pPr>
              <a:t>‹#›</a:t>
            </a:fld>
            <a:endParaRPr lang="en-US" dirty="0"/>
          </a:p>
        </p:txBody>
      </p:sp>
    </p:spTree>
    <p:extLst>
      <p:ext uri="{BB962C8B-B14F-4D97-AF65-F5344CB8AC3E}">
        <p14:creationId xmlns:p14="http://schemas.microsoft.com/office/powerpoint/2010/main" val="822234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endParaRPr lang="en-CA"/>
          </a:p>
        </p:txBody>
      </p:sp>
      <p:sp>
        <p:nvSpPr>
          <p:cNvPr id="5" name="Footer Placeholder 4"/>
          <p:cNvSpPr>
            <a:spLocks noGrp="1"/>
          </p:cNvSpPr>
          <p:nvPr>
            <p:ph type="ftr" sz="quarter" idx="11"/>
          </p:nvPr>
        </p:nvSpPr>
        <p:spPr/>
        <p:txBody>
          <a:bodyPr/>
          <a:lstStyle>
            <a:lvl1pPr>
              <a:defRPr/>
            </a:lvl1pPr>
          </a:lstStyle>
          <a:p>
            <a:pPr>
              <a:defRPr/>
            </a:pPr>
            <a:endParaRPr lang="en-CA"/>
          </a:p>
        </p:txBody>
      </p:sp>
      <p:sp>
        <p:nvSpPr>
          <p:cNvPr id="6" name="Slide Number Placeholder 5"/>
          <p:cNvSpPr>
            <a:spLocks noGrp="1"/>
          </p:cNvSpPr>
          <p:nvPr>
            <p:ph type="sldNum" sz="quarter" idx="12"/>
          </p:nvPr>
        </p:nvSpPr>
        <p:spPr/>
        <p:txBody>
          <a:bodyPr/>
          <a:lstStyle>
            <a:lvl1pPr>
              <a:defRPr>
                <a:solidFill>
                  <a:srgbClr val="D1EAEE"/>
                </a:solidFill>
              </a:defRPr>
            </a:lvl1pPr>
          </a:lstStyle>
          <a:p>
            <a:pPr>
              <a:defRPr/>
            </a:pPr>
            <a:fld id="{A4ECC2CD-192B-4AB1-9CC7-39768DD9705C}" type="slidenum">
              <a:rPr lang="en-CA" smtClean="0"/>
              <a:pPr>
                <a:defRPr/>
              </a:pPr>
              <a:t>‹#›</a:t>
            </a:fld>
            <a:endParaRPr lang="en-CA"/>
          </a:p>
        </p:txBody>
      </p:sp>
    </p:spTree>
    <p:extLst>
      <p:ext uri="{BB962C8B-B14F-4D97-AF65-F5344CB8AC3E}">
        <p14:creationId xmlns:p14="http://schemas.microsoft.com/office/powerpoint/2010/main" val="222871396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endParaRPr lang="en-CA"/>
          </a:p>
        </p:txBody>
      </p:sp>
      <p:sp>
        <p:nvSpPr>
          <p:cNvPr id="6" name="Footer Placeholder 21"/>
          <p:cNvSpPr>
            <a:spLocks noGrp="1"/>
          </p:cNvSpPr>
          <p:nvPr>
            <p:ph type="ftr" sz="quarter" idx="11"/>
          </p:nvPr>
        </p:nvSpPr>
        <p:spPr/>
        <p:txBody>
          <a:bodyPr/>
          <a:lstStyle>
            <a:lvl1pPr>
              <a:defRPr/>
            </a:lvl1pPr>
          </a:lstStyle>
          <a:p>
            <a:pPr>
              <a:defRPr/>
            </a:pPr>
            <a:endParaRPr lang="en-CA"/>
          </a:p>
        </p:txBody>
      </p:sp>
      <p:sp>
        <p:nvSpPr>
          <p:cNvPr id="7" name="Slide Number Placeholder 17"/>
          <p:cNvSpPr>
            <a:spLocks noGrp="1"/>
          </p:cNvSpPr>
          <p:nvPr>
            <p:ph type="sldNum" sz="quarter" idx="12"/>
          </p:nvPr>
        </p:nvSpPr>
        <p:spPr/>
        <p:txBody>
          <a:bodyPr/>
          <a:lstStyle>
            <a:lvl1pPr>
              <a:defRPr/>
            </a:lvl1pPr>
          </a:lstStyle>
          <a:p>
            <a:pPr>
              <a:defRPr/>
            </a:pPr>
            <a:fld id="{175FB2F0-ACC8-437C-8C79-70BF5B10C790}" type="slidenum">
              <a:rPr lang="en-CA" smtClean="0"/>
              <a:pPr>
                <a:defRPr/>
              </a:pPr>
              <a:t>‹#›</a:t>
            </a:fld>
            <a:endParaRPr lang="en-CA"/>
          </a:p>
        </p:txBody>
      </p:sp>
    </p:spTree>
    <p:extLst>
      <p:ext uri="{BB962C8B-B14F-4D97-AF65-F5344CB8AC3E}">
        <p14:creationId xmlns:p14="http://schemas.microsoft.com/office/powerpoint/2010/main" val="671029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p:cNvSpPr>
            <a:spLocks noGrp="1"/>
          </p:cNvSpPr>
          <p:nvPr>
            <p:ph type="dt" sz="half" idx="10"/>
          </p:nvPr>
        </p:nvSpPr>
        <p:spPr/>
        <p:txBody>
          <a:bodyPr/>
          <a:lstStyle>
            <a:lvl1pPr>
              <a:defRPr/>
            </a:lvl1pPr>
          </a:lstStyle>
          <a:p>
            <a:pPr>
              <a:defRPr/>
            </a:pPr>
            <a:endParaRPr lang="en-CA"/>
          </a:p>
        </p:txBody>
      </p:sp>
      <p:sp>
        <p:nvSpPr>
          <p:cNvPr id="8" name="Footer Placeholder 21"/>
          <p:cNvSpPr>
            <a:spLocks noGrp="1"/>
          </p:cNvSpPr>
          <p:nvPr>
            <p:ph type="ftr" sz="quarter" idx="11"/>
          </p:nvPr>
        </p:nvSpPr>
        <p:spPr/>
        <p:txBody>
          <a:bodyPr/>
          <a:lstStyle>
            <a:lvl1pPr>
              <a:defRPr/>
            </a:lvl1pPr>
          </a:lstStyle>
          <a:p>
            <a:pPr>
              <a:defRPr/>
            </a:pPr>
            <a:endParaRPr lang="en-CA"/>
          </a:p>
        </p:txBody>
      </p:sp>
      <p:sp>
        <p:nvSpPr>
          <p:cNvPr id="9" name="Slide Number Placeholder 17"/>
          <p:cNvSpPr>
            <a:spLocks noGrp="1"/>
          </p:cNvSpPr>
          <p:nvPr>
            <p:ph type="sldNum" sz="quarter" idx="12"/>
          </p:nvPr>
        </p:nvSpPr>
        <p:spPr/>
        <p:txBody>
          <a:bodyPr/>
          <a:lstStyle>
            <a:lvl1pPr>
              <a:defRPr/>
            </a:lvl1pPr>
          </a:lstStyle>
          <a:p>
            <a:pPr>
              <a:defRPr/>
            </a:pPr>
            <a:fld id="{3D3A91DF-32C2-4183-A80D-7F72A90E521C}" type="slidenum">
              <a:rPr lang="en-CA" smtClean="0"/>
              <a:pPr>
                <a:defRPr/>
              </a:pPr>
              <a:t>‹#›</a:t>
            </a:fld>
            <a:endParaRPr lang="en-CA"/>
          </a:p>
        </p:txBody>
      </p:sp>
    </p:spTree>
    <p:extLst>
      <p:ext uri="{BB962C8B-B14F-4D97-AF65-F5344CB8AC3E}">
        <p14:creationId xmlns:p14="http://schemas.microsoft.com/office/powerpoint/2010/main" val="3493780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3" name="Date Placeholder 9"/>
          <p:cNvSpPr>
            <a:spLocks noGrp="1"/>
          </p:cNvSpPr>
          <p:nvPr>
            <p:ph type="dt" sz="half" idx="10"/>
          </p:nvPr>
        </p:nvSpPr>
        <p:spPr/>
        <p:txBody>
          <a:bodyPr/>
          <a:lstStyle>
            <a:lvl1pPr>
              <a:defRPr/>
            </a:lvl1pPr>
          </a:lstStyle>
          <a:p>
            <a:pPr>
              <a:defRPr/>
            </a:pPr>
            <a:endParaRPr lang="en-CA"/>
          </a:p>
        </p:txBody>
      </p:sp>
      <p:sp>
        <p:nvSpPr>
          <p:cNvPr id="4" name="Footer Placeholder 21"/>
          <p:cNvSpPr>
            <a:spLocks noGrp="1"/>
          </p:cNvSpPr>
          <p:nvPr>
            <p:ph type="ftr" sz="quarter" idx="11"/>
          </p:nvPr>
        </p:nvSpPr>
        <p:spPr/>
        <p:txBody>
          <a:bodyPr/>
          <a:lstStyle>
            <a:lvl1pPr>
              <a:defRPr/>
            </a:lvl1pPr>
          </a:lstStyle>
          <a:p>
            <a:pPr>
              <a:defRPr/>
            </a:pPr>
            <a:endParaRPr lang="en-CA"/>
          </a:p>
        </p:txBody>
      </p:sp>
      <p:sp>
        <p:nvSpPr>
          <p:cNvPr id="5" name="Slide Number Placeholder 17"/>
          <p:cNvSpPr>
            <a:spLocks noGrp="1"/>
          </p:cNvSpPr>
          <p:nvPr>
            <p:ph type="sldNum" sz="quarter" idx="12"/>
          </p:nvPr>
        </p:nvSpPr>
        <p:spPr/>
        <p:txBody>
          <a:bodyPr/>
          <a:lstStyle>
            <a:lvl1pPr>
              <a:defRPr/>
            </a:lvl1pPr>
          </a:lstStyle>
          <a:p>
            <a:pPr>
              <a:defRPr/>
            </a:pPr>
            <a:fld id="{0C536490-3FE9-4FD3-A124-D0267155BB0D}" type="slidenum">
              <a:rPr lang="en-CA" smtClean="0"/>
              <a:pPr>
                <a:defRPr/>
              </a:pPr>
              <a:t>‹#›</a:t>
            </a:fld>
            <a:endParaRPr lang="en-CA"/>
          </a:p>
        </p:txBody>
      </p:sp>
    </p:spTree>
    <p:extLst>
      <p:ext uri="{BB962C8B-B14F-4D97-AF65-F5344CB8AC3E}">
        <p14:creationId xmlns:p14="http://schemas.microsoft.com/office/powerpoint/2010/main" val="1787072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CA"/>
          </a:p>
        </p:txBody>
      </p:sp>
      <p:sp>
        <p:nvSpPr>
          <p:cNvPr id="3" name="Footer Placeholder 21"/>
          <p:cNvSpPr>
            <a:spLocks noGrp="1"/>
          </p:cNvSpPr>
          <p:nvPr>
            <p:ph type="ftr" sz="quarter" idx="11"/>
          </p:nvPr>
        </p:nvSpPr>
        <p:spPr/>
        <p:txBody>
          <a:bodyPr/>
          <a:lstStyle>
            <a:lvl1pPr>
              <a:defRPr/>
            </a:lvl1pPr>
          </a:lstStyle>
          <a:p>
            <a:pPr>
              <a:defRPr/>
            </a:pPr>
            <a:endParaRPr lang="en-CA"/>
          </a:p>
        </p:txBody>
      </p:sp>
      <p:sp>
        <p:nvSpPr>
          <p:cNvPr id="4" name="Slide Number Placeholder 17"/>
          <p:cNvSpPr>
            <a:spLocks noGrp="1"/>
          </p:cNvSpPr>
          <p:nvPr>
            <p:ph type="sldNum" sz="quarter" idx="12"/>
          </p:nvPr>
        </p:nvSpPr>
        <p:spPr/>
        <p:txBody>
          <a:bodyPr/>
          <a:lstStyle>
            <a:lvl1pPr>
              <a:defRPr/>
            </a:lvl1pPr>
          </a:lstStyle>
          <a:p>
            <a:pPr>
              <a:defRPr/>
            </a:pPr>
            <a:fld id="{98A3EABC-9342-473E-BCCF-3AEC61AF6949}" type="slidenum">
              <a:rPr lang="en-CA" smtClean="0"/>
              <a:pPr>
                <a:defRPr/>
              </a:pPr>
              <a:t>‹#›</a:t>
            </a:fld>
            <a:endParaRPr lang="en-CA"/>
          </a:p>
        </p:txBody>
      </p:sp>
    </p:spTree>
    <p:extLst>
      <p:ext uri="{BB962C8B-B14F-4D97-AF65-F5344CB8AC3E}">
        <p14:creationId xmlns:p14="http://schemas.microsoft.com/office/powerpoint/2010/main" val="3879149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endParaRPr lang="en-CA"/>
          </a:p>
        </p:txBody>
      </p:sp>
      <p:sp>
        <p:nvSpPr>
          <p:cNvPr id="6" name="Footer Placeholder 21"/>
          <p:cNvSpPr>
            <a:spLocks noGrp="1"/>
          </p:cNvSpPr>
          <p:nvPr>
            <p:ph type="ftr" sz="quarter" idx="11"/>
          </p:nvPr>
        </p:nvSpPr>
        <p:spPr/>
        <p:txBody>
          <a:bodyPr/>
          <a:lstStyle>
            <a:lvl1pPr>
              <a:defRPr/>
            </a:lvl1pPr>
          </a:lstStyle>
          <a:p>
            <a:pPr>
              <a:defRPr/>
            </a:pPr>
            <a:endParaRPr lang="en-CA"/>
          </a:p>
        </p:txBody>
      </p:sp>
      <p:sp>
        <p:nvSpPr>
          <p:cNvPr id="7" name="Slide Number Placeholder 17"/>
          <p:cNvSpPr>
            <a:spLocks noGrp="1"/>
          </p:cNvSpPr>
          <p:nvPr>
            <p:ph type="sldNum" sz="quarter" idx="12"/>
          </p:nvPr>
        </p:nvSpPr>
        <p:spPr/>
        <p:txBody>
          <a:bodyPr/>
          <a:lstStyle>
            <a:lvl1pPr>
              <a:defRPr/>
            </a:lvl1pPr>
          </a:lstStyle>
          <a:p>
            <a:pPr>
              <a:defRPr/>
            </a:pPr>
            <a:fld id="{3028AAC9-EFD1-47CD-A8F9-592D20B494A7}" type="slidenum">
              <a:rPr lang="en-CA" smtClean="0"/>
              <a:pPr>
                <a:defRPr/>
              </a:pPr>
              <a:t>‹#›</a:t>
            </a:fld>
            <a:endParaRPr lang="en-CA"/>
          </a:p>
        </p:txBody>
      </p:sp>
    </p:spTree>
    <p:extLst>
      <p:ext uri="{BB962C8B-B14F-4D97-AF65-F5344CB8AC3E}">
        <p14:creationId xmlns:p14="http://schemas.microsoft.com/office/powerpoint/2010/main" val="3690044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endParaRPr lang="en-CA"/>
          </a:p>
        </p:txBody>
      </p:sp>
      <p:sp>
        <p:nvSpPr>
          <p:cNvPr id="10" name="Footer Placeholder 5"/>
          <p:cNvSpPr>
            <a:spLocks noGrp="1"/>
          </p:cNvSpPr>
          <p:nvPr>
            <p:ph type="ftr" sz="quarter" idx="11"/>
          </p:nvPr>
        </p:nvSpPr>
        <p:spPr/>
        <p:txBody>
          <a:bodyPr/>
          <a:lstStyle>
            <a:lvl1pPr>
              <a:defRPr/>
            </a:lvl1pPr>
          </a:lstStyle>
          <a:p>
            <a:pPr>
              <a:defRPr/>
            </a:pPr>
            <a:endParaRPr lang="en-CA"/>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C8F192F4-796D-4379-951E-C2E79373BF7D}" type="slidenum">
              <a:rPr lang="en-CA" smtClean="0"/>
              <a:pPr>
                <a:defRPr/>
              </a:pPr>
              <a:t>‹#›</a:t>
            </a:fld>
            <a:endParaRPr lang="en-CA"/>
          </a:p>
        </p:txBody>
      </p:sp>
    </p:spTree>
    <p:extLst>
      <p:ext uri="{BB962C8B-B14F-4D97-AF65-F5344CB8AC3E}">
        <p14:creationId xmlns:p14="http://schemas.microsoft.com/office/powerpoint/2010/main" val="2732099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1028"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altLang="en-US"/>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cs typeface="Arial" charset="0"/>
              </a:defRPr>
            </a:lvl1pPr>
          </a:lstStyle>
          <a:p>
            <a:pPr>
              <a:defRPr/>
            </a:pPr>
            <a:endParaRPr lang="de-DE"/>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cs typeface="Arial" charset="0"/>
              </a:defRPr>
            </a:lvl1pPr>
          </a:lstStyle>
          <a:p>
            <a:pPr>
              <a:defRPr/>
            </a:pPr>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a:solidFill>
                  <a:srgbClr val="045C75"/>
                </a:solidFill>
              </a:defRPr>
            </a:lvl1pPr>
          </a:lstStyle>
          <a:p>
            <a:pPr>
              <a:defRPr/>
            </a:pPr>
            <a:fld id="{19B0D4EC-A596-478A-A893-3A49EA193BC1}" type="slidenum">
              <a:rPr lang="de-DE" altLang="de-DE"/>
              <a:pPr>
                <a:defRPr/>
              </a:pPr>
              <a:t>‹#›</a:t>
            </a:fld>
            <a:endParaRPr lang="de-DE" altLang="de-DE"/>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eaLnBrk="1" hangingPunct="1">
                <a:defRPr/>
              </a:pPr>
              <a:endParaRPr lang="en-US">
                <a:latin typeface="Arial" charset="0"/>
                <a:cs typeface="Arial" charset="0"/>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eaLnBrk="1" hangingPunct="1">
                <a:defRPr/>
              </a:pPr>
              <a:endParaRPr lang="en-US">
                <a:latin typeface="Arial" charset="0"/>
                <a:cs typeface="Arial" charset="0"/>
              </a:endParaRPr>
            </a:p>
          </p:txBody>
        </p:sp>
      </p:grpSp>
    </p:spTree>
    <p:extLst>
      <p:ext uri="{BB962C8B-B14F-4D97-AF65-F5344CB8AC3E}">
        <p14:creationId xmlns:p14="http://schemas.microsoft.com/office/powerpoint/2010/main" val="2030859409"/>
      </p:ext>
    </p:extLst>
  </p:cSld>
  <p:clrMap bg1="lt1" tx1="dk1" bg2="lt2" tx2="dk2" accent1="accent1" accent2="accent2" accent3="accent3" accent4="accent4" accent5="accent5" accent6="accent6" hlink="hlink" folHlink="folHlink"/>
  <p:sldLayoutIdLst>
    <p:sldLayoutId id="2147486270" r:id="rId1"/>
    <p:sldLayoutId id="2147486271" r:id="rId2"/>
    <p:sldLayoutId id="2147486272" r:id="rId3"/>
    <p:sldLayoutId id="2147486273" r:id="rId4"/>
    <p:sldLayoutId id="2147486274" r:id="rId5"/>
    <p:sldLayoutId id="2147486275" r:id="rId6"/>
    <p:sldLayoutId id="2147486276" r:id="rId7"/>
    <p:sldLayoutId id="2147486277" r:id="rId8"/>
    <p:sldLayoutId id="2147486278" r:id="rId9"/>
    <p:sldLayoutId id="2147486279" r:id="rId10"/>
    <p:sldLayoutId id="2147486280" r:id="rId11"/>
  </p:sldLayoutIdLst>
  <p:txStyles>
    <p:title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p:titleStyle>
    <p:bodyStyle>
      <a:lvl1pPr marL="273050" indent="-273050" algn="l" rtl="0" eaLnBrk="1" fontAlgn="base" hangingPunct="1">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1" fontAlgn="base" hangingPunct="1">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1" fontAlgn="base" hangingPunct="1">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1" fontAlgn="base" hangingPunct="1">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1028"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altLang="en-US"/>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cs typeface="Arial" charset="0"/>
              </a:defRPr>
            </a:lvl1pPr>
          </a:lstStyle>
          <a:p>
            <a:pPr>
              <a:defRPr/>
            </a:pPr>
            <a:endParaRPr lang="de-DE"/>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cs typeface="Arial" charset="0"/>
              </a:defRPr>
            </a:lvl1pPr>
          </a:lstStyle>
          <a:p>
            <a:pPr>
              <a:defRPr/>
            </a:pPr>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a:solidFill>
                  <a:srgbClr val="045C75"/>
                </a:solidFill>
              </a:defRPr>
            </a:lvl1pPr>
          </a:lstStyle>
          <a:p>
            <a:pPr>
              <a:defRPr/>
            </a:pPr>
            <a:fld id="{19B0D4EC-A596-478A-A893-3A49EA193BC1}" type="slidenum">
              <a:rPr lang="de-DE" altLang="de-DE"/>
              <a:pPr>
                <a:defRPr/>
              </a:pPr>
              <a:t>‹#›</a:t>
            </a:fld>
            <a:endParaRPr lang="de-DE" altLang="de-DE"/>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eaLnBrk="1" hangingPunct="1">
                <a:defRPr/>
              </a:pPr>
              <a:endParaRPr lang="en-US">
                <a:latin typeface="Arial" charset="0"/>
                <a:cs typeface="Arial" charset="0"/>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eaLnBrk="1" hangingPunct="1">
                <a:defRPr/>
              </a:pPr>
              <a:endParaRPr lang="en-US">
                <a:latin typeface="Arial" charset="0"/>
                <a:cs typeface="Arial" charset="0"/>
              </a:endParaRPr>
            </a:p>
          </p:txBody>
        </p:sp>
      </p:grpSp>
    </p:spTree>
    <p:extLst>
      <p:ext uri="{BB962C8B-B14F-4D97-AF65-F5344CB8AC3E}">
        <p14:creationId xmlns:p14="http://schemas.microsoft.com/office/powerpoint/2010/main" val="2154653288"/>
      </p:ext>
    </p:extLst>
  </p:cSld>
  <p:clrMap bg1="lt1" tx1="dk1" bg2="lt2" tx2="dk2" accent1="accent1" accent2="accent2" accent3="accent3" accent4="accent4" accent5="accent5" accent6="accent6" hlink="hlink" folHlink="folHlink"/>
  <p:sldLayoutIdLst>
    <p:sldLayoutId id="2147486282" r:id="rId1"/>
    <p:sldLayoutId id="2147486283" r:id="rId2"/>
    <p:sldLayoutId id="2147486284" r:id="rId3"/>
    <p:sldLayoutId id="2147486285" r:id="rId4"/>
    <p:sldLayoutId id="2147486286" r:id="rId5"/>
    <p:sldLayoutId id="2147486287" r:id="rId6"/>
    <p:sldLayoutId id="2147486288" r:id="rId7"/>
    <p:sldLayoutId id="2147486289" r:id="rId8"/>
    <p:sldLayoutId id="2147486290" r:id="rId9"/>
    <p:sldLayoutId id="2147486291" r:id="rId10"/>
    <p:sldLayoutId id="2147486292" r:id="rId11"/>
  </p:sldLayoutIdLst>
  <p:txStyles>
    <p:title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p:titleStyle>
    <p:bodyStyle>
      <a:lvl1pPr marL="273050" indent="-273050" algn="l" rtl="0" eaLnBrk="1" fontAlgn="base" hangingPunct="1">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1" fontAlgn="base" hangingPunct="1">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1" fontAlgn="base" hangingPunct="1">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1" fontAlgn="base" hangingPunct="1">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6.xml"/><Relationship Id="rId5" Type="http://schemas.openxmlformats.org/officeDocument/2006/relationships/image" Target="../media/image49.jpeg"/><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5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3.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17.jpeg"/><Relationship Id="rId5" Type="http://schemas.openxmlformats.org/officeDocument/2006/relationships/image" Target="../media/image21.jpe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695B5652-546D-44BF-8E85-379CE7DC58C2}"/>
              </a:ext>
            </a:extLst>
          </p:cNvPr>
          <p:cNvSpPr>
            <a:spLocks noGrp="1"/>
          </p:cNvSpPr>
          <p:nvPr>
            <p:ph type="ctrTitle"/>
          </p:nvPr>
        </p:nvSpPr>
        <p:spPr>
          <a:xfrm>
            <a:off x="76200" y="213519"/>
            <a:ext cx="8632825" cy="1470025"/>
          </a:xfrm>
        </p:spPr>
        <p:txBody>
          <a:bodyPr/>
          <a:lstStyle/>
          <a:p>
            <a:pPr algn="l" eaLnBrk="1" hangingPunct="1"/>
            <a:r>
              <a:rPr lang="en-US" altLang="en-US" sz="4000" b="1" dirty="0">
                <a:latin typeface="Times New Roman" panose="02020603050405020304" pitchFamily="18" charset="0"/>
                <a:cs typeface="Times New Roman" panose="02020603050405020304" pitchFamily="18" charset="0"/>
              </a:rPr>
              <a:t>Economic Incentives for Conservation: Regulatory Targets, Offsets and Costs</a:t>
            </a:r>
          </a:p>
        </p:txBody>
      </p:sp>
      <p:pic>
        <p:nvPicPr>
          <p:cNvPr id="139267" name="Picture 6" descr="TEM.jpg">
            <a:extLst>
              <a:ext uri="{FF2B5EF4-FFF2-40B4-BE49-F238E27FC236}">
                <a16:creationId xmlns:a16="http://schemas.microsoft.com/office/drawing/2014/main" id="{EF63C923-5D2A-4E95-8AA9-982F1F661F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667000"/>
            <a:ext cx="3062288"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68" name="Picture 12" descr="DSC_0226.JPG">
            <a:extLst>
              <a:ext uri="{FF2B5EF4-FFF2-40B4-BE49-F238E27FC236}">
                <a16:creationId xmlns:a16="http://schemas.microsoft.com/office/drawing/2014/main" id="{7B51617C-FC87-49FF-AD8A-F651865C30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2590800"/>
            <a:ext cx="2566988"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69" name="Picture 7" descr="brown_creeper_1.jpg">
            <a:extLst>
              <a:ext uri="{FF2B5EF4-FFF2-40B4-BE49-F238E27FC236}">
                <a16:creationId xmlns:a16="http://schemas.microsoft.com/office/drawing/2014/main" id="{1D6103CA-DECC-46B5-8FD7-AF4CCD40607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1668162"/>
            <a:ext cx="1195388" cy="17526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39270" name="Picture 7" descr="DSC_0310.JPG">
            <a:extLst>
              <a:ext uri="{FF2B5EF4-FFF2-40B4-BE49-F238E27FC236}">
                <a16:creationId xmlns:a16="http://schemas.microsoft.com/office/drawing/2014/main" id="{643C57F2-D853-48AC-B7A2-A464A37B6CA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3465513"/>
            <a:ext cx="2254250"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1" name="Picture 13" descr="DSC_0214.JPG">
            <a:extLst>
              <a:ext uri="{FF2B5EF4-FFF2-40B4-BE49-F238E27FC236}">
                <a16:creationId xmlns:a16="http://schemas.microsoft.com/office/drawing/2014/main" id="{1906C46F-947E-47C4-AF2C-BBEBADDCE54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391400" y="3962400"/>
            <a:ext cx="1752600"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2" name="Picture 16" descr="http://ucsantacruz.ucnrs.org/wp-admin/images/researchpics/ylrbirds/Townsend%27s_Warbler.jpg">
            <a:extLst>
              <a:ext uri="{FF2B5EF4-FFF2-40B4-BE49-F238E27FC236}">
                <a16:creationId xmlns:a16="http://schemas.microsoft.com/office/drawing/2014/main" id="{58C91424-1425-4736-A3AF-A45E7DF710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2400" y="2269824"/>
            <a:ext cx="1320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70EC780-3FAB-4173-8AFD-AFF10438F501}"/>
              </a:ext>
            </a:extLst>
          </p:cNvPr>
          <p:cNvSpPr txBox="1">
            <a:spLocks noChangeArrowheads="1"/>
          </p:cNvSpPr>
          <p:nvPr/>
        </p:nvSpPr>
        <p:spPr bwMode="auto">
          <a:xfrm>
            <a:off x="187325"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a:lstStyle>
          <a:p>
            <a:r>
              <a:rPr lang="en-CA" altLang="en-US" sz="4000" b="1">
                <a:solidFill>
                  <a:srgbClr val="212911"/>
                </a:solidFill>
                <a:latin typeface="Times New Roman" panose="02020603050405020304" pitchFamily="18" charset="0"/>
                <a:cs typeface="Times New Roman" panose="02020603050405020304" pitchFamily="18" charset="0"/>
              </a:rPr>
              <a:t>The Agricultural Land Reserve as Corridor and Buffer Habitat</a:t>
            </a:r>
            <a:endParaRPr lang="en-GB" altLang="en-US" sz="4000" b="1">
              <a:solidFill>
                <a:srgbClr val="212911"/>
              </a:solidFill>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CF988882-CC92-437D-B778-D77BD5DD4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057400"/>
            <a:ext cx="6435725"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3">
            <a:extLst>
              <a:ext uri="{FF2B5EF4-FFF2-40B4-BE49-F238E27FC236}">
                <a16:creationId xmlns:a16="http://schemas.microsoft.com/office/drawing/2014/main" id="{587B666E-6097-4157-87A3-B501A74F79D7}"/>
              </a:ext>
            </a:extLst>
          </p:cNvPr>
          <p:cNvSpPr txBox="1">
            <a:spLocks noChangeArrowheads="1"/>
          </p:cNvSpPr>
          <p:nvPr/>
        </p:nvSpPr>
        <p:spPr bwMode="auto">
          <a:xfrm>
            <a:off x="7010400" y="1981200"/>
            <a:ext cx="19812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CA" altLang="en-US" sz="2000" b="1">
                <a:solidFill>
                  <a:srgbClr val="005A58"/>
                </a:solidFill>
                <a:latin typeface="Times New Roman" panose="02020603050405020304" pitchFamily="18" charset="0"/>
                <a:cs typeface="Times New Roman" panose="02020603050405020304" pitchFamily="18" charset="0"/>
              </a:rPr>
              <a:t>To the Degree that ALR Enhances Conservation Outcomes, Planners Could Enhance Incentives to Maintain It</a:t>
            </a:r>
            <a:endParaRPr lang="en-GB" altLang="en-US" sz="2000" b="1">
              <a:solidFill>
                <a:srgbClr val="005A58"/>
              </a:solidFill>
              <a:latin typeface="Times New Roman" panose="02020603050405020304" pitchFamily="18" charset="0"/>
              <a:cs typeface="Times New Roman" panose="02020603050405020304" pitchFamily="18" charset="0"/>
            </a:endParaRPr>
          </a:p>
        </p:txBody>
      </p:sp>
      <p:pic>
        <p:nvPicPr>
          <p:cNvPr id="7" name="Picture 3">
            <a:extLst>
              <a:ext uri="{FF2B5EF4-FFF2-40B4-BE49-F238E27FC236}">
                <a16:creationId xmlns:a16="http://schemas.microsoft.com/office/drawing/2014/main" id="{72251FE6-9011-4F87-A634-F975788B6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581400"/>
            <a:ext cx="2476500"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a:extLst>
              <a:ext uri="{FF2B5EF4-FFF2-40B4-BE49-F238E27FC236}">
                <a16:creationId xmlns:a16="http://schemas.microsoft.com/office/drawing/2014/main" id="{0700E813-7CA3-4D3D-A278-88D001AD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5335588"/>
            <a:ext cx="2836863" cy="1547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5">
            <a:extLst>
              <a:ext uri="{FF2B5EF4-FFF2-40B4-BE49-F238E27FC236}">
                <a16:creationId xmlns:a16="http://schemas.microsoft.com/office/drawing/2014/main" id="{D506E8ED-ACC5-4241-B78C-BCBAE9A07F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4953000"/>
            <a:ext cx="251460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974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1820868-B401-42E4-8934-C61735416BCD}"/>
              </a:ext>
            </a:extLst>
          </p:cNvPr>
          <p:cNvSpPr>
            <a:spLocks noGrp="1"/>
          </p:cNvSpPr>
          <p:nvPr>
            <p:ph type="title"/>
          </p:nvPr>
        </p:nvSpPr>
        <p:spPr>
          <a:xfrm>
            <a:off x="188913" y="115888"/>
            <a:ext cx="3887787" cy="3313112"/>
          </a:xfrm>
        </p:spPr>
        <p:txBody>
          <a:bodyPr/>
          <a:lstStyle/>
          <a:p>
            <a:pPr algn="l" eaLnBrk="1" hangingPunct="1"/>
            <a:r>
              <a:rPr lang="en-CA" altLang="en-US" sz="3600" b="1" dirty="0">
                <a:latin typeface="Times New Roman" panose="02020603050405020304" pitchFamily="18" charset="0"/>
                <a:cs typeface="Times New Roman" panose="02020603050405020304" pitchFamily="18" charset="0"/>
              </a:rPr>
              <a:t>Stewardship Advice and Partnerships with Owners of High-value Conservation-Land</a:t>
            </a:r>
            <a:endParaRPr lang="en-GB" altLang="en-US" sz="3600" b="1" dirty="0">
              <a:latin typeface="Times New Roman" panose="02020603050405020304" pitchFamily="18" charset="0"/>
              <a:cs typeface="Times New Roman" panose="02020603050405020304" pitchFamily="18" charset="0"/>
            </a:endParaRPr>
          </a:p>
        </p:txBody>
      </p:sp>
      <p:pic>
        <p:nvPicPr>
          <p:cNvPr id="8" name="Picture 2" descr="C:\Users\Peter\Desktop\TNTBC, NPLCC, COSEWIC\CDFCP_2015\Least Cost Paths\LinkageMapper_CDFCP_test_SaltSpr.png">
            <a:extLst>
              <a:ext uri="{FF2B5EF4-FFF2-40B4-BE49-F238E27FC236}">
                <a16:creationId xmlns:a16="http://schemas.microsoft.com/office/drawing/2014/main" id="{D4A51097-C5C3-45A4-BCFA-2B76848E0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0513" y="4763"/>
            <a:ext cx="50434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24D3D864-7A2F-45ED-970B-1E18CF46F52B}"/>
              </a:ext>
            </a:extLst>
          </p:cNvPr>
          <p:cNvSpPr txBox="1"/>
          <p:nvPr/>
        </p:nvSpPr>
        <p:spPr>
          <a:xfrm>
            <a:off x="228600" y="3581400"/>
            <a:ext cx="3068638" cy="2678113"/>
          </a:xfrm>
          <a:prstGeom prst="rect">
            <a:avLst/>
          </a:prstGeom>
          <a:noFill/>
        </p:spPr>
        <p:txBody>
          <a:bodyPr wrap="none">
            <a:spAutoFit/>
          </a:bodyPr>
          <a:lstStyle/>
          <a:p>
            <a:pPr eaLnBrk="1" fontAlgn="auto" hangingPunct="1">
              <a:spcBef>
                <a:spcPts val="0"/>
              </a:spcBef>
              <a:spcAft>
                <a:spcPts val="0"/>
              </a:spcAft>
              <a:defRPr/>
            </a:pPr>
            <a:r>
              <a:rPr lang="en-CA" sz="2400" b="1" dirty="0">
                <a:solidFill>
                  <a:prstClr val="black"/>
                </a:solidFill>
                <a:latin typeface="Times New Roman" panose="02020603050405020304" pitchFamily="18" charset="0"/>
                <a:cs typeface="Times New Roman" panose="02020603050405020304" pitchFamily="18" charset="0"/>
              </a:rPr>
              <a:t>Examples:</a:t>
            </a:r>
          </a:p>
          <a:p>
            <a:pPr marL="342900" indent="-342900" eaLnBrk="1" fontAlgn="auto" hangingPunct="1">
              <a:spcBef>
                <a:spcPts val="0"/>
              </a:spcBef>
              <a:spcAft>
                <a:spcPts val="0"/>
              </a:spcAft>
              <a:buFont typeface="Arial" panose="020B0604020202020204" pitchFamily="34" charset="0"/>
              <a:buChar char="•"/>
              <a:defRPr/>
            </a:pPr>
            <a:r>
              <a:rPr lang="en-CA" sz="2400" b="1" dirty="0">
                <a:solidFill>
                  <a:prstClr val="black"/>
                </a:solidFill>
                <a:latin typeface="Times New Roman" panose="02020603050405020304" pitchFamily="18" charset="0"/>
                <a:cs typeface="Times New Roman" panose="02020603050405020304" pitchFamily="18" charset="0"/>
              </a:rPr>
              <a:t>NATEP covenants</a:t>
            </a:r>
          </a:p>
          <a:p>
            <a:pPr marL="342900" indent="-342900" eaLnBrk="1" fontAlgn="auto" hangingPunct="1">
              <a:spcBef>
                <a:spcPts val="0"/>
              </a:spcBef>
              <a:spcAft>
                <a:spcPts val="0"/>
              </a:spcAft>
              <a:buFont typeface="Arial" panose="020B0604020202020204" pitchFamily="34" charset="0"/>
              <a:buChar char="•"/>
              <a:defRPr/>
            </a:pPr>
            <a:r>
              <a:rPr lang="en-CA" sz="2400" b="1" dirty="0" err="1">
                <a:solidFill>
                  <a:prstClr val="black"/>
                </a:solidFill>
                <a:latin typeface="Times New Roman" panose="02020603050405020304" pitchFamily="18" charset="0"/>
                <a:cs typeface="Times New Roman" panose="02020603050405020304" pitchFamily="18" charset="0"/>
              </a:rPr>
              <a:t>Ecogifts</a:t>
            </a:r>
            <a:endParaRPr lang="en-CA" sz="2400" b="1" dirty="0">
              <a:solidFill>
                <a:prstClr val="black"/>
              </a:solidFill>
              <a:latin typeface="Times New Roman" panose="02020603050405020304" pitchFamily="18" charset="0"/>
              <a:cs typeface="Times New Roman" panose="02020603050405020304" pitchFamily="18" charset="0"/>
            </a:endParaRPr>
          </a:p>
          <a:p>
            <a:pPr marL="342900" indent="-342900" eaLnBrk="1" fontAlgn="auto" hangingPunct="1">
              <a:spcBef>
                <a:spcPts val="0"/>
              </a:spcBef>
              <a:spcAft>
                <a:spcPts val="0"/>
              </a:spcAft>
              <a:buFont typeface="Arial" panose="020B0604020202020204" pitchFamily="34" charset="0"/>
              <a:buChar char="•"/>
              <a:defRPr/>
            </a:pPr>
            <a:r>
              <a:rPr lang="en-CA" sz="2400" b="1" dirty="0">
                <a:solidFill>
                  <a:prstClr val="black"/>
                </a:solidFill>
                <a:latin typeface="Times New Roman" panose="02020603050405020304" pitchFamily="18" charset="0"/>
                <a:cs typeface="Times New Roman" panose="02020603050405020304" pitchFamily="18" charset="0"/>
              </a:rPr>
              <a:t>Organic farms </a:t>
            </a:r>
          </a:p>
          <a:p>
            <a:pPr marL="342900" indent="-342900" eaLnBrk="1" fontAlgn="auto" hangingPunct="1">
              <a:spcBef>
                <a:spcPts val="0"/>
              </a:spcBef>
              <a:spcAft>
                <a:spcPts val="0"/>
              </a:spcAft>
              <a:buFont typeface="Arial" panose="020B0604020202020204" pitchFamily="34" charset="0"/>
              <a:buChar char="•"/>
              <a:defRPr/>
            </a:pPr>
            <a:r>
              <a:rPr lang="en-CA" sz="2400" b="1" dirty="0">
                <a:solidFill>
                  <a:prstClr val="black"/>
                </a:solidFill>
                <a:latin typeface="Times New Roman" panose="02020603050405020304" pitchFamily="18" charset="0"/>
                <a:cs typeface="Times New Roman" panose="02020603050405020304" pitchFamily="18" charset="0"/>
              </a:rPr>
              <a:t>Ecosystem Services</a:t>
            </a:r>
            <a:br>
              <a:rPr lang="en-CA" sz="2400" b="1" dirty="0">
                <a:solidFill>
                  <a:prstClr val="black"/>
                </a:solidFill>
                <a:latin typeface="Times New Roman" panose="02020603050405020304" pitchFamily="18" charset="0"/>
                <a:cs typeface="Times New Roman" panose="02020603050405020304" pitchFamily="18" charset="0"/>
              </a:rPr>
            </a:br>
            <a:br>
              <a:rPr lang="en-CA" sz="2400" b="1" dirty="0">
                <a:solidFill>
                  <a:prstClr val="black"/>
                </a:solidFill>
                <a:latin typeface="Times New Roman" panose="02020603050405020304" pitchFamily="18" charset="0"/>
                <a:cs typeface="Times New Roman" panose="02020603050405020304" pitchFamily="18" charset="0"/>
              </a:rPr>
            </a:br>
            <a:endParaRPr lang="en-GB" sz="2400" dirty="0">
              <a:solidFill>
                <a:prstClr val="black"/>
              </a:solidFill>
              <a:latin typeface="Calibri"/>
            </a:endParaRPr>
          </a:p>
        </p:txBody>
      </p:sp>
    </p:spTree>
    <p:extLst>
      <p:ext uri="{BB962C8B-B14F-4D97-AF65-F5344CB8AC3E}">
        <p14:creationId xmlns:p14="http://schemas.microsoft.com/office/powerpoint/2010/main" val="357773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E47C85-06F6-415E-8D30-7F4C0C0ED57E}"/>
              </a:ext>
            </a:extLst>
          </p:cNvPr>
          <p:cNvSpPr>
            <a:spLocks noGrp="1"/>
          </p:cNvSpPr>
          <p:nvPr>
            <p:ph type="title"/>
          </p:nvPr>
        </p:nvSpPr>
        <p:spPr>
          <a:xfrm>
            <a:off x="381000" y="587375"/>
            <a:ext cx="3810000" cy="2667000"/>
          </a:xfrm>
        </p:spPr>
        <p:txBody>
          <a:bodyPr/>
          <a:lstStyle/>
          <a:p>
            <a:pPr algn="l"/>
            <a:r>
              <a:rPr lang="en-US" altLang="en-US" sz="4000">
                <a:latin typeface="Times New Roman" panose="02020603050405020304" pitchFamily="18" charset="0"/>
                <a:cs typeface="Times New Roman" panose="02020603050405020304" pitchFamily="18" charset="0"/>
              </a:rPr>
              <a:t>Payments for Ecosystem Services</a:t>
            </a:r>
            <a:br>
              <a:rPr lang="en-US" altLang="en-US" sz="4000">
                <a:latin typeface="Times New Roman" panose="02020603050405020304" pitchFamily="18" charset="0"/>
                <a:cs typeface="Times New Roman" panose="02020603050405020304" pitchFamily="18" charset="0"/>
              </a:rPr>
            </a:br>
            <a:endParaRPr lang="en-US" altLang="en-US" sz="4000">
              <a:latin typeface="Times New Roman" panose="02020603050405020304" pitchFamily="18" charset="0"/>
              <a:cs typeface="Times New Roman" panose="02020603050405020304" pitchFamily="18" charset="0"/>
            </a:endParaRPr>
          </a:p>
        </p:txBody>
      </p:sp>
      <p:pic>
        <p:nvPicPr>
          <p:cNvPr id="5" name="Content Placeholder 4" descr="http://forest-trends.org/releases/uploads/cover_view_from_the_underside.jpg">
            <a:extLst>
              <a:ext uri="{FF2B5EF4-FFF2-40B4-BE49-F238E27FC236}">
                <a16:creationId xmlns:a16="http://schemas.microsoft.com/office/drawing/2014/main" id="{8F9422C2-1FC2-4F1F-AEBC-ADEE14A0A00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024313" y="195263"/>
            <a:ext cx="4967287" cy="6434137"/>
          </a:xfrm>
          <a:noFill/>
        </p:spPr>
      </p:pic>
      <p:sp>
        <p:nvSpPr>
          <p:cNvPr id="6" name="TextBox 5">
            <a:extLst>
              <a:ext uri="{FF2B5EF4-FFF2-40B4-BE49-F238E27FC236}">
                <a16:creationId xmlns:a16="http://schemas.microsoft.com/office/drawing/2014/main" id="{20C1EFA8-423A-4AFC-8D53-C5738A4C4F1E}"/>
              </a:ext>
            </a:extLst>
          </p:cNvPr>
          <p:cNvSpPr txBox="1">
            <a:spLocks noChangeArrowheads="1"/>
          </p:cNvSpPr>
          <p:nvPr/>
        </p:nvSpPr>
        <p:spPr bwMode="auto">
          <a:xfrm>
            <a:off x="381000" y="3962400"/>
            <a:ext cx="31035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800">
                <a:latin typeface="Arial" panose="020B0604020202020204" pitchFamily="34" charset="0"/>
              </a:rPr>
              <a:t>$6 Billion Invested</a:t>
            </a:r>
          </a:p>
          <a:p>
            <a:pPr>
              <a:spcBef>
                <a:spcPct val="0"/>
              </a:spcBef>
              <a:buFontTx/>
              <a:buNone/>
            </a:pPr>
            <a:r>
              <a:rPr lang="en-US" altLang="en-US" sz="2800">
                <a:latin typeface="Arial" panose="020B0604020202020204" pitchFamily="34" charset="0"/>
              </a:rPr>
              <a:t>to 2016 in Carbon</a:t>
            </a:r>
          </a:p>
        </p:txBody>
      </p:sp>
    </p:spTree>
    <p:extLst>
      <p:ext uri="{BB962C8B-B14F-4D97-AF65-F5344CB8AC3E}">
        <p14:creationId xmlns:p14="http://schemas.microsoft.com/office/powerpoint/2010/main" val="119610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EF480-3B34-47F2-A46A-0B49EE375F12}"/>
              </a:ext>
            </a:extLst>
          </p:cNvPr>
          <p:cNvSpPr>
            <a:spLocks noGrp="1"/>
          </p:cNvSpPr>
          <p:nvPr>
            <p:ph type="title"/>
          </p:nvPr>
        </p:nvSpPr>
        <p:spPr>
          <a:xfrm>
            <a:off x="228600" y="228600"/>
            <a:ext cx="8229600" cy="1143000"/>
          </a:xfrm>
        </p:spPr>
        <p:txBody>
          <a:bodyPr/>
          <a:lstStyle/>
          <a:p>
            <a:pPr algn="l" eaLnBrk="1" hangingPunct="1"/>
            <a:r>
              <a:rPr lang="en-US" altLang="en-US" sz="3200" b="1"/>
              <a:t>Synergies: High Value Forests Have Standing Carbon In Excess of 200 t/ha</a:t>
            </a:r>
          </a:p>
        </p:txBody>
      </p:sp>
      <p:pic>
        <p:nvPicPr>
          <p:cNvPr id="3" name="Content Placeholder 2">
            <a:extLst>
              <a:ext uri="{FF2B5EF4-FFF2-40B4-BE49-F238E27FC236}">
                <a16:creationId xmlns:a16="http://schemas.microsoft.com/office/drawing/2014/main" id="{2DA1995A-3675-4450-A875-736659905D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1535113"/>
            <a:ext cx="6788150" cy="5210175"/>
          </a:xfrm>
        </p:spPr>
      </p:pic>
      <p:sp>
        <p:nvSpPr>
          <p:cNvPr id="4" name="TextBox 3">
            <a:extLst>
              <a:ext uri="{FF2B5EF4-FFF2-40B4-BE49-F238E27FC236}">
                <a16:creationId xmlns:a16="http://schemas.microsoft.com/office/drawing/2014/main" id="{78B65E35-563F-484B-9C17-7455080AF0F4}"/>
              </a:ext>
            </a:extLst>
          </p:cNvPr>
          <p:cNvSpPr txBox="1">
            <a:spLocks noChangeArrowheads="1"/>
          </p:cNvSpPr>
          <p:nvPr/>
        </p:nvSpPr>
        <p:spPr bwMode="auto">
          <a:xfrm>
            <a:off x="271463" y="2068513"/>
            <a:ext cx="1905000"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200" b="1">
                <a:solidFill>
                  <a:srgbClr val="000000"/>
                </a:solidFill>
              </a:rPr>
              <a:t>Standing Carbon in High Value Forests in the Georgia Basin is Currently Worth $4-10K/ha</a:t>
            </a:r>
          </a:p>
          <a:p>
            <a:pPr eaLnBrk="1" hangingPunct="1">
              <a:spcBef>
                <a:spcPct val="0"/>
              </a:spcBef>
              <a:buFontTx/>
              <a:buNone/>
            </a:pPr>
            <a:endParaRPr lang="en-US" altLang="en-US" sz="2200" b="1">
              <a:solidFill>
                <a:srgbClr val="000000"/>
              </a:solidFill>
            </a:endParaRPr>
          </a:p>
          <a:p>
            <a:pPr eaLnBrk="1" hangingPunct="1">
              <a:spcBef>
                <a:spcPct val="0"/>
              </a:spcBef>
              <a:buFontTx/>
              <a:buNone/>
            </a:pPr>
            <a:r>
              <a:rPr lang="en-US" altLang="en-US" sz="2200" b="1">
                <a:solidFill>
                  <a:srgbClr val="000000"/>
                </a:solidFill>
              </a:rPr>
              <a:t>~3-15% of Acquisition Cost</a:t>
            </a:r>
          </a:p>
        </p:txBody>
      </p:sp>
    </p:spTree>
    <p:extLst>
      <p:ext uri="{BB962C8B-B14F-4D97-AF65-F5344CB8AC3E}">
        <p14:creationId xmlns:p14="http://schemas.microsoft.com/office/powerpoint/2010/main" val="2695853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1B4869F-4EFA-4D11-9B59-7AD7CC4BF4A3}"/>
              </a:ext>
            </a:extLst>
          </p:cNvPr>
          <p:cNvSpPr txBox="1">
            <a:spLocks noChangeArrowheads="1"/>
          </p:cNvSpPr>
          <p:nvPr/>
        </p:nvSpPr>
        <p:spPr bwMode="auto">
          <a:xfrm>
            <a:off x="228600" y="1905000"/>
            <a:ext cx="19050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200" b="1">
                <a:solidFill>
                  <a:srgbClr val="000000"/>
                </a:solidFill>
              </a:rPr>
              <a:t>High Sequestration Rates in Young Forest May Facilitate Landscape Level Planning</a:t>
            </a:r>
          </a:p>
        </p:txBody>
      </p:sp>
      <p:pic>
        <p:nvPicPr>
          <p:cNvPr id="3" name="Picture 3">
            <a:extLst>
              <a:ext uri="{FF2B5EF4-FFF2-40B4-BE49-F238E27FC236}">
                <a16:creationId xmlns:a16="http://schemas.microsoft.com/office/drawing/2014/main" id="{9743AF16-B2FC-4FC2-8ADB-1EBD50963A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98700" y="1524000"/>
            <a:ext cx="6780213" cy="5246688"/>
          </a:xfrm>
        </p:spPr>
      </p:pic>
      <p:sp>
        <p:nvSpPr>
          <p:cNvPr id="4" name="Title 1">
            <a:extLst>
              <a:ext uri="{FF2B5EF4-FFF2-40B4-BE49-F238E27FC236}">
                <a16:creationId xmlns:a16="http://schemas.microsoft.com/office/drawing/2014/main" id="{AFF73C3C-A5D2-4452-B4F5-B7CE6729EE04}"/>
              </a:ext>
            </a:extLst>
          </p:cNvPr>
          <p:cNvSpPr txBox="1">
            <a:spLocks/>
          </p:cNvSpPr>
          <p:nvPr/>
        </p:nvSpPr>
        <p:spPr>
          <a:xfrm>
            <a:off x="228600" y="228600"/>
            <a:ext cx="8229600" cy="1143000"/>
          </a:xfrm>
          <a:prstGeom prst="rect">
            <a:avLst/>
          </a:prstGeom>
        </p:spPr>
        <p:txBody>
          <a:bodyPr anchor="ctr">
            <a:normAutofit fontScale="92500"/>
          </a:bodyPr>
          <a:lstStyle/>
          <a:p>
            <a:pPr eaLnBrk="1" fontAlgn="auto" hangingPunct="1">
              <a:spcAft>
                <a:spcPts val="0"/>
              </a:spcAft>
              <a:defRPr/>
            </a:pPr>
            <a:r>
              <a:rPr lang="en-US" sz="3200" b="1" dirty="0">
                <a:solidFill>
                  <a:prstClr val="black"/>
                </a:solidFill>
                <a:latin typeface="Calibri"/>
              </a:rPr>
              <a:t>Synergies: High Value Forests Are Often Adjacent to Younger Forest With High Sequestration</a:t>
            </a:r>
          </a:p>
        </p:txBody>
      </p:sp>
    </p:spTree>
    <p:extLst>
      <p:ext uri="{BB962C8B-B14F-4D97-AF65-F5344CB8AC3E}">
        <p14:creationId xmlns:p14="http://schemas.microsoft.com/office/powerpoint/2010/main" val="1737632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2DC6-FFB4-4C4C-816F-A3F5B68DCC0A}"/>
              </a:ext>
            </a:extLst>
          </p:cNvPr>
          <p:cNvSpPr>
            <a:spLocks noGrp="1"/>
          </p:cNvSpPr>
          <p:nvPr>
            <p:ph type="title"/>
          </p:nvPr>
        </p:nvSpPr>
        <p:spPr>
          <a:xfrm>
            <a:off x="303213" y="196850"/>
            <a:ext cx="8229600" cy="1143000"/>
          </a:xfrm>
        </p:spPr>
        <p:txBody>
          <a:bodyPr rtlCol="0">
            <a:normAutofit fontScale="90000"/>
          </a:bodyPr>
          <a:lstStyle/>
          <a:p>
            <a:pPr algn="l" eaLnBrk="1" fontAlgn="auto" hangingPunct="1">
              <a:spcAft>
                <a:spcPts val="0"/>
              </a:spcAft>
              <a:defRPr/>
            </a:pPr>
            <a:r>
              <a:rPr lang="en-CA" b="1" dirty="0"/>
              <a:t>Biodiversity – Carbon Synergy in the Conservation of Forested Land</a:t>
            </a:r>
          </a:p>
        </p:txBody>
      </p:sp>
      <p:sp>
        <p:nvSpPr>
          <p:cNvPr id="3" name="Content Placeholder 2">
            <a:extLst>
              <a:ext uri="{FF2B5EF4-FFF2-40B4-BE49-F238E27FC236}">
                <a16:creationId xmlns:a16="http://schemas.microsoft.com/office/drawing/2014/main" id="{408B071F-F1AD-4202-B201-AC3D2CCA17A8}"/>
              </a:ext>
            </a:extLst>
          </p:cNvPr>
          <p:cNvSpPr>
            <a:spLocks noGrp="1"/>
          </p:cNvSpPr>
          <p:nvPr>
            <p:ph idx="1"/>
          </p:nvPr>
        </p:nvSpPr>
        <p:spPr>
          <a:xfrm>
            <a:off x="122238" y="1600200"/>
            <a:ext cx="5516562" cy="4525963"/>
          </a:xfrm>
        </p:spPr>
        <p:txBody>
          <a:bodyPr rtlCol="0">
            <a:normAutofit fontScale="92500" lnSpcReduction="10000"/>
          </a:bodyPr>
          <a:lstStyle/>
          <a:p>
            <a:pPr eaLnBrk="1" fontAlgn="auto" hangingPunct="1">
              <a:spcAft>
                <a:spcPts val="0"/>
              </a:spcAft>
              <a:defRPr/>
            </a:pPr>
            <a:r>
              <a:rPr lang="en-CA" dirty="0"/>
              <a:t>Biodiversity features</a:t>
            </a:r>
          </a:p>
          <a:p>
            <a:pPr lvl="1" eaLnBrk="1" fontAlgn="auto" hangingPunct="1">
              <a:spcAft>
                <a:spcPts val="0"/>
              </a:spcAft>
              <a:defRPr/>
            </a:pPr>
            <a:r>
              <a:rPr lang="el-GR" dirty="0"/>
              <a:t>β</a:t>
            </a:r>
            <a:r>
              <a:rPr lang="en-CA" dirty="0"/>
              <a:t>-diversity of Old Forest and </a:t>
            </a:r>
            <a:r>
              <a:rPr lang="en-CA" dirty="0" err="1"/>
              <a:t>Savanna</a:t>
            </a:r>
            <a:r>
              <a:rPr lang="en-CA" dirty="0"/>
              <a:t> Bird Communities</a:t>
            </a:r>
            <a:br>
              <a:rPr lang="en-CA" dirty="0"/>
            </a:br>
            <a:endParaRPr lang="en-CA" dirty="0"/>
          </a:p>
          <a:p>
            <a:pPr eaLnBrk="1" fontAlgn="auto" hangingPunct="1">
              <a:spcAft>
                <a:spcPts val="0"/>
              </a:spcAft>
              <a:defRPr/>
            </a:pPr>
            <a:r>
              <a:rPr lang="en-CA" dirty="0"/>
              <a:t>Carbon budget model</a:t>
            </a:r>
          </a:p>
          <a:p>
            <a:pPr lvl="1" eaLnBrk="1" fontAlgn="auto" hangingPunct="1">
              <a:spcAft>
                <a:spcPts val="0"/>
              </a:spcAft>
              <a:defRPr/>
            </a:pPr>
            <a:r>
              <a:rPr lang="en-CA" dirty="0"/>
              <a:t>Standing Carbon</a:t>
            </a:r>
          </a:p>
          <a:p>
            <a:pPr lvl="1" eaLnBrk="1" fontAlgn="auto" hangingPunct="1">
              <a:spcAft>
                <a:spcPts val="0"/>
              </a:spcAft>
              <a:defRPr/>
            </a:pPr>
            <a:r>
              <a:rPr lang="en-CA" dirty="0"/>
              <a:t>Sequestration potential</a:t>
            </a:r>
            <a:br>
              <a:rPr lang="en-CA" dirty="0"/>
            </a:br>
            <a:endParaRPr lang="en-CA" dirty="0"/>
          </a:p>
          <a:p>
            <a:pPr eaLnBrk="1" fontAlgn="auto" hangingPunct="1">
              <a:spcAft>
                <a:spcPts val="0"/>
              </a:spcAft>
              <a:defRPr/>
            </a:pPr>
            <a:r>
              <a:rPr lang="en-CA" dirty="0"/>
              <a:t>Cost metrics used:</a:t>
            </a:r>
          </a:p>
          <a:p>
            <a:pPr marL="914400" lvl="1" indent="-514350" eaLnBrk="1" fontAlgn="auto" hangingPunct="1">
              <a:spcAft>
                <a:spcPts val="0"/>
              </a:spcAft>
              <a:buFont typeface="+mj-lt"/>
              <a:buAutoNum type="arabicPeriod"/>
              <a:defRPr/>
            </a:pPr>
            <a:r>
              <a:rPr lang="en-CA" sz="2000" dirty="0"/>
              <a:t>Total Land Value (TLV)</a:t>
            </a:r>
          </a:p>
          <a:p>
            <a:pPr marL="914400" lvl="1" indent="-514350" eaLnBrk="1" fontAlgn="auto" hangingPunct="1">
              <a:spcAft>
                <a:spcPts val="0"/>
              </a:spcAft>
              <a:buFont typeface="+mj-lt"/>
              <a:buAutoNum type="arabicPeriod"/>
              <a:defRPr/>
            </a:pPr>
            <a:r>
              <a:rPr lang="en-CA" sz="2000" dirty="0"/>
              <a:t>TLV – Standing Carbon * $/t</a:t>
            </a:r>
          </a:p>
          <a:p>
            <a:pPr marL="914400" lvl="1" indent="-514350" eaLnBrk="1" fontAlgn="auto" hangingPunct="1">
              <a:spcAft>
                <a:spcPts val="0"/>
              </a:spcAft>
              <a:buFont typeface="+mj-lt"/>
              <a:buAutoNum type="arabicPeriod"/>
              <a:defRPr/>
            </a:pPr>
            <a:r>
              <a:rPr lang="en-CA" sz="2000" dirty="0"/>
              <a:t>TLV – Sequestration Potential (20a) * $/t</a:t>
            </a:r>
          </a:p>
          <a:p>
            <a:pPr marL="914400" lvl="1" indent="-514350" eaLnBrk="1" fontAlgn="auto" hangingPunct="1">
              <a:spcAft>
                <a:spcPts val="0"/>
              </a:spcAft>
              <a:buFont typeface="+mj-lt"/>
              <a:buAutoNum type="arabicPeriod"/>
              <a:defRPr/>
            </a:pPr>
            <a:r>
              <a:rPr lang="en-CA" sz="2000" dirty="0"/>
              <a:t>TVL – Stand. Carb *$/t – </a:t>
            </a:r>
            <a:r>
              <a:rPr lang="en-CA" sz="2000" dirty="0" err="1"/>
              <a:t>Sequ</a:t>
            </a:r>
            <a:r>
              <a:rPr lang="en-CA" sz="2000" dirty="0"/>
              <a:t>. Pot. * $/t</a:t>
            </a:r>
          </a:p>
          <a:p>
            <a:pPr lvl="1" eaLnBrk="1" fontAlgn="auto" hangingPunct="1">
              <a:spcAft>
                <a:spcPts val="0"/>
              </a:spcAft>
              <a:defRPr/>
            </a:pPr>
            <a:endParaRPr lang="en-CA" dirty="0"/>
          </a:p>
        </p:txBody>
      </p:sp>
      <p:pic>
        <p:nvPicPr>
          <p:cNvPr id="4" name="Picture 5">
            <a:extLst>
              <a:ext uri="{FF2B5EF4-FFF2-40B4-BE49-F238E27FC236}">
                <a16:creationId xmlns:a16="http://schemas.microsoft.com/office/drawing/2014/main" id="{0B8B80DD-2169-44AA-99E4-5820CC7317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447800"/>
            <a:ext cx="353218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0029A50-133D-4901-BC13-3852D198CF16}"/>
              </a:ext>
            </a:extLst>
          </p:cNvPr>
          <p:cNvSpPr txBox="1">
            <a:spLocks noChangeArrowheads="1"/>
          </p:cNvSpPr>
          <p:nvPr/>
        </p:nvSpPr>
        <p:spPr bwMode="auto">
          <a:xfrm>
            <a:off x="457200" y="6313488"/>
            <a:ext cx="8120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CA" altLang="en-US" sz="2400">
                <a:solidFill>
                  <a:srgbClr val="000000"/>
                </a:solidFill>
              </a:rPr>
              <a:t>$/t presented: 12.5 (average cost payed by Pacific Carbon Trust)</a:t>
            </a:r>
          </a:p>
        </p:txBody>
      </p:sp>
    </p:spTree>
    <p:extLst>
      <p:ext uri="{BB962C8B-B14F-4D97-AF65-F5344CB8AC3E}">
        <p14:creationId xmlns:p14="http://schemas.microsoft.com/office/powerpoint/2010/main" val="290732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BACD0-F6ED-44FB-A44A-66155F1D0523}"/>
              </a:ext>
            </a:extLst>
          </p:cNvPr>
          <p:cNvSpPr>
            <a:spLocks noGrp="1"/>
          </p:cNvSpPr>
          <p:nvPr>
            <p:ph type="title"/>
          </p:nvPr>
        </p:nvSpPr>
        <p:spPr>
          <a:xfrm>
            <a:off x="1447800" y="-92075"/>
            <a:ext cx="8229600" cy="854075"/>
          </a:xfrm>
        </p:spPr>
        <p:txBody>
          <a:bodyPr/>
          <a:lstStyle/>
          <a:p>
            <a:pPr eaLnBrk="1" hangingPunct="1"/>
            <a:r>
              <a:rPr lang="en-CA" altLang="en-US" b="1" dirty="0"/>
              <a:t>Biodiversity - Carbon</a:t>
            </a:r>
            <a:endParaRPr lang="en-CA" altLang="en-US" dirty="0"/>
          </a:p>
        </p:txBody>
      </p:sp>
      <p:pic>
        <p:nvPicPr>
          <p:cNvPr id="3" name="Picture 3" descr="D:\Work\_Biodiv_Carbon_MS\Figures\R\test.png">
            <a:extLst>
              <a:ext uri="{FF2B5EF4-FFF2-40B4-BE49-F238E27FC236}">
                <a16:creationId xmlns:a16="http://schemas.microsoft.com/office/drawing/2014/main" id="{852AF0A8-4EB5-491E-8AF2-7A2B6F7F10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63" y="762000"/>
            <a:ext cx="8174037" cy="5621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 name="TextBox 8">
            <a:extLst>
              <a:ext uri="{FF2B5EF4-FFF2-40B4-BE49-F238E27FC236}">
                <a16:creationId xmlns:a16="http://schemas.microsoft.com/office/drawing/2014/main" id="{7C032C66-5616-41BD-A0FF-47335E842C45}"/>
              </a:ext>
            </a:extLst>
          </p:cNvPr>
          <p:cNvSpPr txBox="1">
            <a:spLocks noChangeArrowheads="1"/>
          </p:cNvSpPr>
          <p:nvPr/>
        </p:nvSpPr>
        <p:spPr bwMode="auto">
          <a:xfrm>
            <a:off x="5997575" y="6445250"/>
            <a:ext cx="2846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de-AT" altLang="en-US" sz="1200">
                <a:solidFill>
                  <a:srgbClr val="000000"/>
                </a:solidFill>
              </a:rPr>
              <a:t>Schuster, Martin &amp; Arcese  2014 </a:t>
            </a:r>
            <a:r>
              <a:rPr lang="en-CA" altLang="en-US" sz="1200">
                <a:solidFill>
                  <a:srgbClr val="000000"/>
                </a:solidFill>
              </a:rPr>
              <a:t>PLoS One</a:t>
            </a:r>
            <a:r>
              <a:rPr lang="en-CA" altLang="en-US" sz="1200" i="1">
                <a:solidFill>
                  <a:srgbClr val="000000"/>
                </a:solidFill>
              </a:rPr>
              <a:t> </a:t>
            </a:r>
            <a:endParaRPr lang="en-US" altLang="en-US" sz="1200">
              <a:solidFill>
                <a:srgbClr val="000000"/>
              </a:solidFill>
            </a:endParaRPr>
          </a:p>
        </p:txBody>
      </p:sp>
      <p:sp>
        <p:nvSpPr>
          <p:cNvPr id="5" name="TextBox 3">
            <a:extLst>
              <a:ext uri="{FF2B5EF4-FFF2-40B4-BE49-F238E27FC236}">
                <a16:creationId xmlns:a16="http://schemas.microsoft.com/office/drawing/2014/main" id="{D9A459F5-C3A4-4DD0-AB48-8A8FA2370C31}"/>
              </a:ext>
            </a:extLst>
          </p:cNvPr>
          <p:cNvSpPr txBox="1">
            <a:spLocks noChangeArrowheads="1"/>
          </p:cNvSpPr>
          <p:nvPr/>
        </p:nvSpPr>
        <p:spPr bwMode="auto">
          <a:xfrm>
            <a:off x="2555875" y="1066800"/>
            <a:ext cx="61309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CA" altLang="en-US" sz="3600">
                <a:solidFill>
                  <a:srgbClr val="000000"/>
                </a:solidFill>
              </a:rPr>
              <a:t>Huge Initial Reductions in Cost Possible</a:t>
            </a:r>
          </a:p>
        </p:txBody>
      </p:sp>
    </p:spTree>
    <p:extLst>
      <p:ext uri="{BB962C8B-B14F-4D97-AF65-F5344CB8AC3E}">
        <p14:creationId xmlns:p14="http://schemas.microsoft.com/office/powerpoint/2010/main" val="951678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www.bcfederationist.com/wp-content/uploads/2012/02/bc-old-growth-forest_1025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735" y="1721042"/>
            <a:ext cx="3073730" cy="2042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91024" y="4318002"/>
            <a:ext cx="1924390" cy="830997"/>
          </a:xfrm>
          <a:prstGeom prst="rect">
            <a:avLst/>
          </a:prstGeom>
        </p:spPr>
        <p:txBody>
          <a:bodyPr wrap="square">
            <a:spAutoFit/>
          </a:bodyPr>
          <a:lstStyle/>
          <a:p>
            <a:r>
              <a:rPr lang="en-US" sz="2400" dirty="0">
                <a:solidFill>
                  <a:prstClr val="black"/>
                </a:solidFill>
                <a:latin typeface="Times New Roman" panose="02020603050405020304" pitchFamily="18" charset="0"/>
                <a:cs typeface="Times New Roman" panose="02020603050405020304" pitchFamily="18" charset="0"/>
              </a:rPr>
              <a:t>Water Quality / Supply</a:t>
            </a:r>
          </a:p>
        </p:txBody>
      </p:sp>
      <p:pic>
        <p:nvPicPr>
          <p:cNvPr id="9" name="Picture 2" descr="Image result for streams imag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62613" y="4817363"/>
            <a:ext cx="2071019" cy="137929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346211" y="5704391"/>
            <a:ext cx="2551223" cy="830997"/>
          </a:xfrm>
          <a:prstGeom prst="rect">
            <a:avLst/>
          </a:prstGeom>
          <a:noFill/>
        </p:spPr>
        <p:txBody>
          <a:bodyPr wrap="square" rtlCol="0">
            <a:spAutoFit/>
          </a:bodyPr>
          <a:lstStyle/>
          <a:p>
            <a:r>
              <a:rPr lang="en-US" sz="2400" dirty="0">
                <a:solidFill>
                  <a:prstClr val="black"/>
                </a:solidFill>
                <a:latin typeface="Times New Roman" panose="02020603050405020304" pitchFamily="18" charset="0"/>
                <a:cs typeface="Times New Roman" panose="02020603050405020304" pitchFamily="18" charset="0"/>
              </a:rPr>
              <a:t>Beneficial Farm Practices</a:t>
            </a:r>
          </a:p>
        </p:txBody>
      </p:sp>
      <p:sp>
        <p:nvSpPr>
          <p:cNvPr id="6" name="TextBox 5"/>
          <p:cNvSpPr txBox="1"/>
          <p:nvPr/>
        </p:nvSpPr>
        <p:spPr>
          <a:xfrm>
            <a:off x="200594" y="744026"/>
            <a:ext cx="8691513" cy="707886"/>
          </a:xfrm>
          <a:prstGeom prst="rect">
            <a:avLst/>
          </a:prstGeom>
          <a:noFill/>
        </p:spPr>
        <p:txBody>
          <a:bodyPr wrap="square" rtlCol="0">
            <a:spAutoFit/>
          </a:bodyPr>
          <a:lstStyle/>
          <a:p>
            <a:r>
              <a:rPr lang="en-US" sz="4000" dirty="0">
                <a:solidFill>
                  <a:schemeClr val="tx2"/>
                </a:solidFill>
                <a:cs typeface="Times New Roman" panose="02020603050405020304" pitchFamily="18" charset="0"/>
              </a:rPr>
              <a:t>Strategic Investment for ‘Co-benefits’</a:t>
            </a:r>
          </a:p>
        </p:txBody>
      </p:sp>
      <p:pic>
        <p:nvPicPr>
          <p:cNvPr id="12" name="Picture 2" descr="http://t2.gstatic.com/images?q=tbn:ANd9GcRg5qGk8sW2XoVABYWhoF0KNv1zf-q3-P7le_yNFjylFi4Tcbc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5379" y="4039696"/>
            <a:ext cx="2001245" cy="143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Image result for organic farm imag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3200" y="4968287"/>
            <a:ext cx="2338907" cy="15614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5735" y="2099621"/>
            <a:ext cx="1976671" cy="1200329"/>
          </a:xfrm>
          <a:prstGeom prst="rect">
            <a:avLst/>
          </a:prstGeom>
        </p:spPr>
        <p:txBody>
          <a:bodyPr wrap="square">
            <a:spAutoFit/>
          </a:bodyPr>
          <a:lstStyle/>
          <a:p>
            <a:r>
              <a:rPr lang="en-US" sz="2400" dirty="0">
                <a:solidFill>
                  <a:prstClr val="black"/>
                </a:solidFill>
                <a:latin typeface="Times New Roman" panose="02020603050405020304" pitchFamily="18" charset="0"/>
                <a:cs typeface="Times New Roman" panose="02020603050405020304" pitchFamily="18" charset="0"/>
              </a:rPr>
              <a:t>Standing / Sequestered Carbon</a:t>
            </a:r>
          </a:p>
        </p:txBody>
      </p:sp>
    </p:spTree>
    <p:extLst>
      <p:ext uri="{BB962C8B-B14F-4D97-AF65-F5344CB8AC3E}">
        <p14:creationId xmlns:p14="http://schemas.microsoft.com/office/powerpoint/2010/main" val="399115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Box 1"/>
          <p:cNvSpPr txBox="1">
            <a:spLocks noChangeArrowheads="1"/>
          </p:cNvSpPr>
          <p:nvPr/>
        </p:nvSpPr>
        <p:spPr bwMode="auto">
          <a:xfrm>
            <a:off x="917039" y="552936"/>
            <a:ext cx="742470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r>
              <a:rPr lang="en-CA" altLang="en-US" sz="3600" dirty="0">
                <a:solidFill>
                  <a:schemeClr val="tx2"/>
                </a:solidFill>
                <a:latin typeface="Times Roman" pitchFamily="18" charset="0"/>
              </a:rPr>
              <a:t>Coastal Douglas-fir Carbon Co-Benefit</a:t>
            </a:r>
            <a:endParaRPr lang="en-GB" altLang="en-US" sz="3600" dirty="0">
              <a:solidFill>
                <a:schemeClr val="tx2"/>
              </a:solidFill>
              <a:latin typeface="Times Roman" pitchFamily="18" charset="0"/>
            </a:endParaRPr>
          </a:p>
        </p:txBody>
      </p:sp>
      <p:sp>
        <p:nvSpPr>
          <p:cNvPr id="3" name="TextBox 2"/>
          <p:cNvSpPr txBox="1"/>
          <p:nvPr/>
        </p:nvSpPr>
        <p:spPr>
          <a:xfrm>
            <a:off x="7239000" y="2339741"/>
            <a:ext cx="1500283" cy="461665"/>
          </a:xfrm>
          <a:prstGeom prst="rect">
            <a:avLst/>
          </a:prstGeom>
          <a:noFill/>
        </p:spPr>
        <p:txBody>
          <a:bodyPr wrap="non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Vancouver</a:t>
            </a:r>
          </a:p>
        </p:txBody>
      </p:sp>
      <p:sp>
        <p:nvSpPr>
          <p:cNvPr id="4" name="5-Point Star 3"/>
          <p:cNvSpPr/>
          <p:nvPr/>
        </p:nvSpPr>
        <p:spPr>
          <a:xfrm>
            <a:off x="8696002" y="2107758"/>
            <a:ext cx="415925" cy="457200"/>
          </a:xfrm>
          <a:prstGeom prst="star5">
            <a:avLst/>
          </a:prstGeom>
          <a:solidFill>
            <a:srgbClr val="FF0000"/>
          </a:solidFill>
          <a:ln>
            <a:solidFill>
              <a:srgbClr val="DF4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0" y="1182074"/>
            <a:ext cx="9144000" cy="5675926"/>
          </a:xfrm>
          <a:prstGeom prst="rect">
            <a:avLst/>
          </a:prstGeom>
        </p:spPr>
      </p:pic>
      <p:sp>
        <p:nvSpPr>
          <p:cNvPr id="2" name="TextBox 1"/>
          <p:cNvSpPr txBox="1"/>
          <p:nvPr/>
        </p:nvSpPr>
        <p:spPr>
          <a:xfrm>
            <a:off x="8085883" y="2267684"/>
            <a:ext cx="797013" cy="415498"/>
          </a:xfrm>
          <a:prstGeom prst="rect">
            <a:avLst/>
          </a:prstGeom>
          <a:noFill/>
        </p:spPr>
        <p:txBody>
          <a:bodyPr wrap="none" rtlCol="0">
            <a:spAutoFit/>
          </a:bodyPr>
          <a:lstStyle/>
          <a:p>
            <a:r>
              <a:rPr lang="en-US" sz="2100" dirty="0">
                <a:solidFill>
                  <a:schemeClr val="bg1"/>
                </a:solidFill>
              </a:rPr>
              <a:t>$96.7</a:t>
            </a:r>
          </a:p>
        </p:txBody>
      </p:sp>
      <p:pic>
        <p:nvPicPr>
          <p:cNvPr id="11" name="Picture 12" descr="DSC_0226.JPG"/>
          <p:cNvPicPr>
            <a:picLocks noChangeAspect="1"/>
          </p:cNvPicPr>
          <p:nvPr/>
        </p:nvPicPr>
        <p:blipFill>
          <a:blip r:embed="rId4" cstate="print"/>
          <a:srcRect/>
          <a:stretch>
            <a:fillRect/>
          </a:stretch>
        </p:blipFill>
        <p:spPr bwMode="auto">
          <a:xfrm>
            <a:off x="3815189" y="4050715"/>
            <a:ext cx="756811" cy="1139421"/>
          </a:xfrm>
          <a:prstGeom prst="rect">
            <a:avLst/>
          </a:prstGeom>
          <a:noFill/>
          <a:ln w="9525">
            <a:noFill/>
            <a:miter lim="800000"/>
            <a:headEnd/>
            <a:tailEnd/>
          </a:ln>
        </p:spPr>
      </p:pic>
      <p:pic>
        <p:nvPicPr>
          <p:cNvPr id="12" name="Picture 4" descr="DSC_0308.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80026" y="2739014"/>
            <a:ext cx="1185088" cy="787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DSC_0214.JP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81653" y="2025394"/>
            <a:ext cx="770513" cy="115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Image result for sockeye salmon tre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5347" y="1341643"/>
            <a:ext cx="1213786" cy="77089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247531" y="1341643"/>
            <a:ext cx="4798663" cy="242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275462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85883" y="2267684"/>
            <a:ext cx="660758" cy="415498"/>
          </a:xfrm>
          <a:prstGeom prst="rect">
            <a:avLst/>
          </a:prstGeom>
          <a:noFill/>
        </p:spPr>
        <p:txBody>
          <a:bodyPr wrap="none" rtlCol="0">
            <a:spAutoFit/>
          </a:bodyPr>
          <a:lstStyle/>
          <a:p>
            <a:r>
              <a:rPr lang="en-US" sz="2100" dirty="0">
                <a:solidFill>
                  <a:schemeClr val="bg1"/>
                </a:solidFill>
              </a:rPr>
              <a:t>$9.7</a:t>
            </a:r>
          </a:p>
        </p:txBody>
      </p:sp>
      <p:pic>
        <p:nvPicPr>
          <p:cNvPr id="5" name="Picture 4"/>
          <p:cNvPicPr>
            <a:picLocks noChangeAspect="1"/>
          </p:cNvPicPr>
          <p:nvPr/>
        </p:nvPicPr>
        <p:blipFill>
          <a:blip r:embed="rId3"/>
          <a:stretch>
            <a:fillRect/>
          </a:stretch>
        </p:blipFill>
        <p:spPr>
          <a:xfrm>
            <a:off x="-12357" y="1268893"/>
            <a:ext cx="9156357" cy="5665307"/>
          </a:xfrm>
          <a:prstGeom prst="rect">
            <a:avLst/>
          </a:prstGeom>
        </p:spPr>
      </p:pic>
      <p:pic>
        <p:nvPicPr>
          <p:cNvPr id="6" name="Picture 5"/>
          <p:cNvPicPr>
            <a:picLocks noChangeAspect="1"/>
          </p:cNvPicPr>
          <p:nvPr/>
        </p:nvPicPr>
        <p:blipFill>
          <a:blip r:embed="rId4"/>
          <a:stretch>
            <a:fillRect/>
          </a:stretch>
        </p:blipFill>
        <p:spPr>
          <a:xfrm>
            <a:off x="5727939" y="3202835"/>
            <a:ext cx="3140792" cy="1605856"/>
          </a:xfrm>
          <a:prstGeom prst="rect">
            <a:avLst/>
          </a:prstGeom>
        </p:spPr>
      </p:pic>
      <p:cxnSp>
        <p:nvCxnSpPr>
          <p:cNvPr id="11" name="Straight Connector 10"/>
          <p:cNvCxnSpPr/>
          <p:nvPr/>
        </p:nvCxnSpPr>
        <p:spPr>
          <a:xfrm>
            <a:off x="2133600" y="1600200"/>
            <a:ext cx="1066800"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133600" y="2057400"/>
            <a:ext cx="1066800" cy="0"/>
          </a:xfrm>
          <a:prstGeom prst="line">
            <a:avLst/>
          </a:prstGeom>
          <a:ln w="63500">
            <a:solidFill>
              <a:srgbClr val="ED7B2C"/>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54929" y="1600200"/>
            <a:ext cx="1956177" cy="400110"/>
          </a:xfrm>
          <a:prstGeom prst="rect">
            <a:avLst/>
          </a:prstGeom>
          <a:noFill/>
        </p:spPr>
        <p:txBody>
          <a:bodyPr wrap="none" rtlCol="0">
            <a:spAutoFit/>
          </a:bodyPr>
          <a:lstStyle/>
          <a:p>
            <a:r>
              <a:rPr lang="en-US" sz="2000" dirty="0">
                <a:solidFill>
                  <a:schemeClr val="tx2"/>
                </a:solidFill>
              </a:rPr>
              <a:t>Cost of Solution</a:t>
            </a:r>
          </a:p>
        </p:txBody>
      </p:sp>
      <p:sp>
        <p:nvSpPr>
          <p:cNvPr id="15" name="TextBox 14"/>
          <p:cNvSpPr txBox="1"/>
          <p:nvPr/>
        </p:nvSpPr>
        <p:spPr>
          <a:xfrm>
            <a:off x="2042297" y="2083018"/>
            <a:ext cx="1941814" cy="400110"/>
          </a:xfrm>
          <a:prstGeom prst="rect">
            <a:avLst/>
          </a:prstGeom>
          <a:noFill/>
        </p:spPr>
        <p:txBody>
          <a:bodyPr wrap="none" rtlCol="0">
            <a:spAutoFit/>
          </a:bodyPr>
          <a:lstStyle/>
          <a:p>
            <a:r>
              <a:rPr lang="en-US" sz="2000" dirty="0">
                <a:solidFill>
                  <a:srgbClr val="EE812F"/>
                </a:solidFill>
              </a:rPr>
              <a:t>St + </a:t>
            </a:r>
            <a:r>
              <a:rPr lang="en-US" sz="2000" dirty="0" err="1">
                <a:solidFill>
                  <a:srgbClr val="EE812F"/>
                </a:solidFill>
              </a:rPr>
              <a:t>Seq</a:t>
            </a:r>
            <a:r>
              <a:rPr lang="en-US" sz="2000" dirty="0">
                <a:solidFill>
                  <a:srgbClr val="EE812F"/>
                </a:solidFill>
              </a:rPr>
              <a:t> Carbon</a:t>
            </a:r>
          </a:p>
        </p:txBody>
      </p:sp>
      <p:sp>
        <p:nvSpPr>
          <p:cNvPr id="14" name="TextBox 13"/>
          <p:cNvSpPr txBox="1"/>
          <p:nvPr/>
        </p:nvSpPr>
        <p:spPr>
          <a:xfrm>
            <a:off x="3124200" y="3946324"/>
            <a:ext cx="2514600" cy="1200329"/>
          </a:xfrm>
          <a:prstGeom prst="rect">
            <a:avLst/>
          </a:prstGeom>
          <a:noFill/>
        </p:spPr>
        <p:txBody>
          <a:bodyPr wrap="square" rtlCol="0">
            <a:spAutoFit/>
          </a:bodyPr>
          <a:lstStyle/>
          <a:p>
            <a:r>
              <a:rPr lang="en-US" sz="2400" dirty="0">
                <a:solidFill>
                  <a:srgbClr val="FF6600"/>
                </a:solidFill>
              </a:rPr>
              <a:t>Canadian Carbon Policy</a:t>
            </a:r>
          </a:p>
          <a:p>
            <a:r>
              <a:rPr lang="en-US" sz="2400" dirty="0">
                <a:solidFill>
                  <a:srgbClr val="FF6600"/>
                </a:solidFill>
              </a:rPr>
              <a:t>$20/t by 2020</a:t>
            </a:r>
          </a:p>
        </p:txBody>
      </p:sp>
      <p:sp>
        <p:nvSpPr>
          <p:cNvPr id="16" name="TextBox 1">
            <a:extLst>
              <a:ext uri="{FF2B5EF4-FFF2-40B4-BE49-F238E27FC236}">
                <a16:creationId xmlns:a16="http://schemas.microsoft.com/office/drawing/2014/main" id="{17D1AB84-75AC-405E-AD11-A67F4ED24117}"/>
              </a:ext>
            </a:extLst>
          </p:cNvPr>
          <p:cNvSpPr txBox="1">
            <a:spLocks noChangeArrowheads="1"/>
          </p:cNvSpPr>
          <p:nvPr/>
        </p:nvSpPr>
        <p:spPr bwMode="auto">
          <a:xfrm>
            <a:off x="917039" y="552936"/>
            <a:ext cx="742470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r>
              <a:rPr lang="en-CA" altLang="en-US" sz="3600" dirty="0">
                <a:solidFill>
                  <a:schemeClr val="tx2"/>
                </a:solidFill>
                <a:latin typeface="Times Roman" pitchFamily="18" charset="0"/>
              </a:rPr>
              <a:t>Coastal Douglas-fir Carbon Co-Benefit</a:t>
            </a:r>
            <a:endParaRPr lang="en-GB" altLang="en-US" sz="3600" dirty="0">
              <a:solidFill>
                <a:schemeClr val="tx2"/>
              </a:solidFill>
              <a:latin typeface="Times Roman" pitchFamily="18" charset="0"/>
            </a:endParaRPr>
          </a:p>
        </p:txBody>
      </p:sp>
    </p:spTree>
    <p:extLst>
      <p:ext uri="{BB962C8B-B14F-4D97-AF65-F5344CB8AC3E}">
        <p14:creationId xmlns:p14="http://schemas.microsoft.com/office/powerpoint/2010/main" val="170684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882ECB0-3B3C-41C8-88F6-8C4F3C170D09}"/>
              </a:ext>
            </a:extLst>
          </p:cNvPr>
          <p:cNvSpPr txBox="1">
            <a:spLocks noChangeArrowheads="1"/>
          </p:cNvSpPr>
          <p:nvPr/>
        </p:nvSpPr>
        <p:spPr bwMode="auto">
          <a:xfrm>
            <a:off x="247135" y="446216"/>
            <a:ext cx="89154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a:lstStyle>
          <a:p>
            <a:r>
              <a:rPr lang="en-US" altLang="en-US" b="1" dirty="0"/>
              <a:t>Forestry in the CDF</a:t>
            </a:r>
          </a:p>
        </p:txBody>
      </p:sp>
      <p:sp>
        <p:nvSpPr>
          <p:cNvPr id="5" name="Rectangle 3">
            <a:extLst>
              <a:ext uri="{FF2B5EF4-FFF2-40B4-BE49-F238E27FC236}">
                <a16:creationId xmlns:a16="http://schemas.microsoft.com/office/drawing/2014/main" id="{EB6E9DC8-143C-4146-989E-D653479DBC11}"/>
              </a:ext>
            </a:extLst>
          </p:cNvPr>
          <p:cNvSpPr txBox="1">
            <a:spLocks noChangeArrowheads="1"/>
          </p:cNvSpPr>
          <p:nvPr/>
        </p:nvSpPr>
        <p:spPr bwMode="auto">
          <a:xfrm>
            <a:off x="228600" y="1143000"/>
            <a:ext cx="6096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1" fontAlgn="base" hangingPunct="1">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1" fontAlgn="base" hangingPunct="1">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1" fontAlgn="base" hangingPunct="1">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en-US" altLang="en-US" sz="2800" dirty="0"/>
              <a:t>August 2005, 2009: Forest Practices Board Determines CDF log sales ‘unreasonable’</a:t>
            </a:r>
            <a:endParaRPr lang="en-US" altLang="en-US" sz="2400" dirty="0"/>
          </a:p>
          <a:p>
            <a:pPr marL="0" indent="0"/>
            <a:endParaRPr lang="en-US" altLang="en-US" sz="2400" b="1" dirty="0"/>
          </a:p>
          <a:p>
            <a:pPr marL="0" indent="0">
              <a:buNone/>
            </a:pPr>
            <a:r>
              <a:rPr lang="en-US" altLang="en-US" sz="2400" b="1" dirty="0">
                <a:solidFill>
                  <a:srgbClr val="008000"/>
                </a:solidFill>
              </a:rPr>
              <a:t>Reasons</a:t>
            </a:r>
          </a:p>
          <a:p>
            <a:pPr marL="0" indent="0"/>
            <a:r>
              <a:rPr lang="en-US" altLang="en-US" sz="2400" dirty="0"/>
              <a:t> 20 Red-listed Species</a:t>
            </a:r>
          </a:p>
          <a:p>
            <a:pPr marL="0" indent="0"/>
            <a:r>
              <a:rPr lang="en-US" altLang="en-US" sz="2400" dirty="0"/>
              <a:t>“No Effective Mechanism to Conserve Red-listed” species</a:t>
            </a:r>
          </a:p>
          <a:p>
            <a:pPr marL="0" indent="0">
              <a:buFontTx/>
              <a:buChar char="-"/>
            </a:pPr>
            <a:endParaRPr lang="en-US" altLang="en-US" sz="2400" dirty="0"/>
          </a:p>
          <a:p>
            <a:pPr marL="0" indent="0">
              <a:buNone/>
            </a:pPr>
            <a:r>
              <a:rPr lang="en-US" altLang="en-US" sz="2400" b="1" dirty="0">
                <a:solidFill>
                  <a:srgbClr val="008000"/>
                </a:solidFill>
              </a:rPr>
              <a:t>Instructions</a:t>
            </a:r>
          </a:p>
          <a:p>
            <a:r>
              <a:rPr lang="en-US" altLang="en-US" sz="2400" dirty="0"/>
              <a:t>Assess needs before further logging</a:t>
            </a:r>
          </a:p>
          <a:p>
            <a:r>
              <a:rPr lang="en-US" altLang="en-US" sz="2400" dirty="0"/>
              <a:t>Designate and Conserve Re-Listed Plant Communities</a:t>
            </a:r>
          </a:p>
          <a:p>
            <a:pPr marL="0" indent="0"/>
            <a:endParaRPr lang="en-US" altLang="en-US" sz="2400" dirty="0"/>
          </a:p>
        </p:txBody>
      </p:sp>
      <p:pic>
        <p:nvPicPr>
          <p:cNvPr id="6" name="Picture 6">
            <a:extLst>
              <a:ext uri="{FF2B5EF4-FFF2-40B4-BE49-F238E27FC236}">
                <a16:creationId xmlns:a16="http://schemas.microsoft.com/office/drawing/2014/main" id="{C2879581-4599-4457-9A42-8757B302AA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209800"/>
            <a:ext cx="2971800"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Picture 131">
            <a:extLst>
              <a:ext uri="{FF2B5EF4-FFF2-40B4-BE49-F238E27FC236}">
                <a16:creationId xmlns:a16="http://schemas.microsoft.com/office/drawing/2014/main" id="{7A34AB50-0094-44E7-943F-0A60D74B9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019800" y="3810000"/>
            <a:ext cx="1614488" cy="2362200"/>
          </a:xfrm>
          <a:prstGeom prst="rect">
            <a:avLst/>
          </a:prstGeom>
          <a:noFill/>
        </p:spPr>
      </p:pic>
    </p:spTree>
    <p:extLst>
      <p:ext uri="{BB962C8B-B14F-4D97-AF65-F5344CB8AC3E}">
        <p14:creationId xmlns:p14="http://schemas.microsoft.com/office/powerpoint/2010/main" val="2579272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85883" y="2267684"/>
            <a:ext cx="660758" cy="415498"/>
          </a:xfrm>
          <a:prstGeom prst="rect">
            <a:avLst/>
          </a:prstGeom>
          <a:noFill/>
        </p:spPr>
        <p:txBody>
          <a:bodyPr wrap="none" rtlCol="0">
            <a:spAutoFit/>
          </a:bodyPr>
          <a:lstStyle/>
          <a:p>
            <a:r>
              <a:rPr lang="en-US" sz="2100" dirty="0">
                <a:solidFill>
                  <a:schemeClr val="bg1"/>
                </a:solidFill>
              </a:rPr>
              <a:t>$9.7</a:t>
            </a:r>
          </a:p>
        </p:txBody>
      </p:sp>
      <p:pic>
        <p:nvPicPr>
          <p:cNvPr id="5" name="Picture 4"/>
          <p:cNvPicPr>
            <a:picLocks noChangeAspect="1"/>
          </p:cNvPicPr>
          <p:nvPr/>
        </p:nvPicPr>
        <p:blipFill>
          <a:blip r:embed="rId3"/>
          <a:stretch>
            <a:fillRect/>
          </a:stretch>
        </p:blipFill>
        <p:spPr>
          <a:xfrm>
            <a:off x="-25052" y="1960090"/>
            <a:ext cx="9169052" cy="4897910"/>
          </a:xfrm>
          <a:prstGeom prst="rect">
            <a:avLst/>
          </a:prstGeom>
        </p:spPr>
      </p:pic>
      <p:pic>
        <p:nvPicPr>
          <p:cNvPr id="7" name="Picture 6"/>
          <p:cNvPicPr>
            <a:picLocks noChangeAspect="1"/>
          </p:cNvPicPr>
          <p:nvPr/>
        </p:nvPicPr>
        <p:blipFill>
          <a:blip r:embed="rId4"/>
          <a:stretch>
            <a:fillRect/>
          </a:stretch>
        </p:blipFill>
        <p:spPr>
          <a:xfrm>
            <a:off x="6248400" y="723499"/>
            <a:ext cx="2757928" cy="1410101"/>
          </a:xfrm>
          <a:prstGeom prst="rect">
            <a:avLst/>
          </a:prstGeom>
        </p:spPr>
      </p:pic>
      <p:sp>
        <p:nvSpPr>
          <p:cNvPr id="9" name="TextBox 1"/>
          <p:cNvSpPr txBox="1"/>
          <p:nvPr/>
        </p:nvSpPr>
        <p:spPr>
          <a:xfrm>
            <a:off x="7955074" y="2627168"/>
            <a:ext cx="1112726" cy="30746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300" dirty="0">
                <a:solidFill>
                  <a:schemeClr val="bg1"/>
                </a:solidFill>
              </a:rPr>
              <a:t>$96.7</a:t>
            </a:r>
          </a:p>
          <a:p>
            <a:endParaRPr lang="en-US" sz="1600" dirty="0">
              <a:solidFill>
                <a:schemeClr val="tx1"/>
              </a:solidFill>
            </a:endParaRPr>
          </a:p>
        </p:txBody>
      </p:sp>
      <p:sp>
        <p:nvSpPr>
          <p:cNvPr id="12" name="TextBox 1"/>
          <p:cNvSpPr txBox="1"/>
          <p:nvPr/>
        </p:nvSpPr>
        <p:spPr>
          <a:xfrm>
            <a:off x="3124200" y="4800600"/>
            <a:ext cx="5943600" cy="4572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baseline="0" dirty="0">
                <a:solidFill>
                  <a:srgbClr val="FF0000"/>
                </a:solidFill>
              </a:rPr>
              <a:t> </a:t>
            </a:r>
            <a:r>
              <a:rPr lang="en-US" sz="3200" dirty="0">
                <a:solidFill>
                  <a:srgbClr val="FF0000"/>
                </a:solidFill>
              </a:rPr>
              <a:t>       </a:t>
            </a:r>
            <a:r>
              <a:rPr lang="en-US" sz="2000" dirty="0">
                <a:solidFill>
                  <a:srgbClr val="FF0000"/>
                </a:solidFill>
              </a:rPr>
              <a:t>$</a:t>
            </a:r>
            <a:r>
              <a:rPr lang="en-US" sz="2200" dirty="0">
                <a:solidFill>
                  <a:srgbClr val="FF0000"/>
                </a:solidFill>
              </a:rPr>
              <a:t>31.2	 	</a:t>
            </a:r>
            <a:r>
              <a:rPr lang="en-US" sz="2400" dirty="0">
                <a:solidFill>
                  <a:srgbClr val="FF0000"/>
                </a:solidFill>
              </a:rPr>
              <a:t>$</a:t>
            </a:r>
            <a:r>
              <a:rPr lang="en-US" sz="2200" dirty="0">
                <a:solidFill>
                  <a:srgbClr val="FF0000"/>
                </a:solidFill>
              </a:rPr>
              <a:t>46.4		    $46.8</a:t>
            </a:r>
          </a:p>
          <a:p>
            <a:endParaRPr lang="en-US" sz="1600" dirty="0">
              <a:solidFill>
                <a:schemeClr val="tx1"/>
              </a:solidFill>
            </a:endParaRPr>
          </a:p>
        </p:txBody>
      </p:sp>
      <p:sp>
        <p:nvSpPr>
          <p:cNvPr id="11" name="TextBox 10"/>
          <p:cNvSpPr txBox="1"/>
          <p:nvPr/>
        </p:nvSpPr>
        <p:spPr>
          <a:xfrm rot="16200000">
            <a:off x="-1074290" y="3512691"/>
            <a:ext cx="3864689" cy="954107"/>
          </a:xfrm>
          <a:prstGeom prst="rect">
            <a:avLst/>
          </a:prstGeom>
          <a:solidFill>
            <a:schemeClr val="bg1"/>
          </a:solidFill>
          <a:ln>
            <a:solidFill>
              <a:schemeClr val="bg1"/>
            </a:solidFill>
          </a:ln>
        </p:spPr>
        <p:txBody>
          <a:bodyPr wrap="square" rtlCol="0">
            <a:spAutoFit/>
          </a:bodyPr>
          <a:lstStyle/>
          <a:p>
            <a:pPr algn="ctr"/>
            <a:r>
              <a:rPr lang="en-US" sz="2800" dirty="0"/>
              <a:t>Assessed Value - Carbon ($1000s)</a:t>
            </a:r>
            <a:endParaRPr lang="en-US" dirty="0"/>
          </a:p>
        </p:txBody>
      </p:sp>
      <p:cxnSp>
        <p:nvCxnSpPr>
          <p:cNvPr id="16" name="Straight Arrow Connector 15"/>
          <p:cNvCxnSpPr/>
          <p:nvPr/>
        </p:nvCxnSpPr>
        <p:spPr>
          <a:xfrm>
            <a:off x="4165602" y="4343400"/>
            <a:ext cx="0" cy="304800"/>
          </a:xfrm>
          <a:prstGeom prst="straightConnector1">
            <a:avLst/>
          </a:prstGeom>
          <a:ln w="635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282268" y="3124200"/>
            <a:ext cx="0" cy="990600"/>
          </a:xfrm>
          <a:prstGeom prst="straightConnector1">
            <a:avLst/>
          </a:prstGeom>
          <a:ln w="635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8390860" y="3123080"/>
            <a:ext cx="1" cy="991720"/>
          </a:xfrm>
          <a:prstGeom prst="straightConnector1">
            <a:avLst/>
          </a:prstGeom>
          <a:ln w="635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514600" y="2819400"/>
            <a:ext cx="1964384" cy="523220"/>
          </a:xfrm>
          <a:prstGeom prst="rect">
            <a:avLst/>
          </a:prstGeom>
          <a:noFill/>
        </p:spPr>
        <p:txBody>
          <a:bodyPr wrap="none" rtlCol="0">
            <a:spAutoFit/>
          </a:bodyPr>
          <a:lstStyle/>
          <a:p>
            <a:r>
              <a:rPr lang="en-US" sz="2800" dirty="0"/>
              <a:t>Who Pays? </a:t>
            </a:r>
          </a:p>
        </p:txBody>
      </p:sp>
      <p:sp>
        <p:nvSpPr>
          <p:cNvPr id="13" name="TextBox 1">
            <a:extLst>
              <a:ext uri="{FF2B5EF4-FFF2-40B4-BE49-F238E27FC236}">
                <a16:creationId xmlns:a16="http://schemas.microsoft.com/office/drawing/2014/main" id="{7849E06A-D4F6-4F7F-B589-BD02408801E2}"/>
              </a:ext>
            </a:extLst>
          </p:cNvPr>
          <p:cNvSpPr txBox="1">
            <a:spLocks noChangeArrowheads="1"/>
          </p:cNvSpPr>
          <p:nvPr/>
        </p:nvSpPr>
        <p:spPr bwMode="auto">
          <a:xfrm>
            <a:off x="991559" y="692719"/>
            <a:ext cx="742470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r>
              <a:rPr lang="en-CA" altLang="en-US" sz="3600" dirty="0">
                <a:solidFill>
                  <a:schemeClr val="tx2"/>
                </a:solidFill>
                <a:latin typeface="Times Roman" pitchFamily="18" charset="0"/>
              </a:rPr>
              <a:t>Coastal Douglas-fir Carbon </a:t>
            </a:r>
          </a:p>
          <a:p>
            <a:pPr fontAlgn="base">
              <a:spcBef>
                <a:spcPct val="0"/>
              </a:spcBef>
              <a:spcAft>
                <a:spcPct val="0"/>
              </a:spcAft>
              <a:buFontTx/>
              <a:buNone/>
            </a:pPr>
            <a:r>
              <a:rPr lang="en-CA" altLang="en-US" sz="3600" dirty="0">
                <a:solidFill>
                  <a:schemeClr val="tx2"/>
                </a:solidFill>
                <a:latin typeface="Times Roman" pitchFamily="18" charset="0"/>
              </a:rPr>
              <a:t>Co-Benefit</a:t>
            </a:r>
            <a:endParaRPr lang="en-GB" altLang="en-US" sz="3600" dirty="0">
              <a:solidFill>
                <a:schemeClr val="tx2"/>
              </a:solidFill>
              <a:latin typeface="Times Roman" pitchFamily="18" charset="0"/>
            </a:endParaRPr>
          </a:p>
        </p:txBody>
      </p:sp>
    </p:spTree>
    <p:extLst>
      <p:ext uri="{BB962C8B-B14F-4D97-AF65-F5344CB8AC3E}">
        <p14:creationId xmlns:p14="http://schemas.microsoft.com/office/powerpoint/2010/main" val="320637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Peter\Downloads\HAT Protected (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4925" y="0"/>
            <a:ext cx="5299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extBox 1"/>
          <p:cNvSpPr txBox="1">
            <a:spLocks noChangeArrowheads="1"/>
          </p:cNvSpPr>
          <p:nvPr/>
        </p:nvSpPr>
        <p:spPr bwMode="auto">
          <a:xfrm>
            <a:off x="228600" y="1100665"/>
            <a:ext cx="3429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r>
              <a:rPr lang="en-CA" altLang="en-US" sz="2800" dirty="0">
                <a:latin typeface="Times Roman" pitchFamily="18" charset="0"/>
              </a:rPr>
              <a:t>Coastal Douglas-fir </a:t>
            </a:r>
          </a:p>
          <a:p>
            <a:pPr fontAlgn="base">
              <a:spcBef>
                <a:spcPct val="0"/>
              </a:spcBef>
              <a:spcAft>
                <a:spcPct val="0"/>
              </a:spcAft>
              <a:buFontTx/>
              <a:buNone/>
            </a:pPr>
            <a:r>
              <a:rPr lang="en-CA" altLang="en-US" sz="2800" dirty="0">
                <a:latin typeface="Times Roman" pitchFamily="18" charset="0"/>
              </a:rPr>
              <a:t>Conservation Partnership  Study Area</a:t>
            </a:r>
            <a:endParaRPr lang="en-GB" altLang="en-US" sz="2800" dirty="0">
              <a:latin typeface="Times Roman" pitchFamily="18" charset="0"/>
            </a:endParaRPr>
          </a:p>
        </p:txBody>
      </p:sp>
      <p:sp>
        <p:nvSpPr>
          <p:cNvPr id="16388" name="TextBox 2"/>
          <p:cNvSpPr txBox="1">
            <a:spLocks noChangeArrowheads="1"/>
          </p:cNvSpPr>
          <p:nvPr/>
        </p:nvSpPr>
        <p:spPr bwMode="auto">
          <a:xfrm>
            <a:off x="246063" y="3255369"/>
            <a:ext cx="35052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 typeface="Arial" panose="020B0604020202020204" pitchFamily="34" charset="0"/>
              <a:buNone/>
            </a:pPr>
            <a:r>
              <a:rPr lang="en-CA" altLang="en-US" sz="2400" dirty="0">
                <a:latin typeface="Times Roman" pitchFamily="18" charset="0"/>
              </a:rPr>
              <a:t>Meeting Our Commitment to </a:t>
            </a:r>
            <a:r>
              <a:rPr lang="en-CA" altLang="en-US" sz="2400" b="1" dirty="0">
                <a:latin typeface="Times Roman" pitchFamily="18" charset="0"/>
              </a:rPr>
              <a:t>Convention on Biological Diversity </a:t>
            </a:r>
          </a:p>
          <a:p>
            <a:pPr fontAlgn="base">
              <a:spcBef>
                <a:spcPct val="0"/>
              </a:spcBef>
              <a:spcAft>
                <a:spcPct val="0"/>
              </a:spcAft>
              <a:buFont typeface="Arial" panose="020B0604020202020204" pitchFamily="34" charset="0"/>
              <a:buNone/>
            </a:pPr>
            <a:r>
              <a:rPr lang="en-CA" altLang="en-US" sz="2400" b="1" dirty="0">
                <a:latin typeface="Times Roman" pitchFamily="18" charset="0"/>
              </a:rPr>
              <a:t> </a:t>
            </a:r>
            <a:r>
              <a:rPr lang="en-CA" altLang="en-US" sz="2400" dirty="0">
                <a:latin typeface="Times Roman" pitchFamily="18" charset="0"/>
              </a:rPr>
              <a:t>to Increase Protection to 17% from 10% Currently</a:t>
            </a:r>
          </a:p>
        </p:txBody>
      </p:sp>
      <p:pic>
        <p:nvPicPr>
          <p:cNvPr id="29699" name="Picture 3" descr="C:\Users\Peter\Downloads\HAT 17%25 Prot Marxan (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925" y="0"/>
            <a:ext cx="5299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33400" y="5444065"/>
            <a:ext cx="2430474" cy="584775"/>
          </a:xfrm>
          <a:prstGeom prst="rect">
            <a:avLst/>
          </a:prstGeom>
          <a:noFill/>
        </p:spPr>
        <p:txBody>
          <a:bodyPr wrap="non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Cost: $360M</a:t>
            </a:r>
          </a:p>
        </p:txBody>
      </p:sp>
    </p:spTree>
    <p:extLst>
      <p:ext uri="{BB962C8B-B14F-4D97-AF65-F5344CB8AC3E}">
        <p14:creationId xmlns:p14="http://schemas.microsoft.com/office/powerpoint/2010/main" val="16272442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Box 3"/>
          <p:cNvSpPr txBox="1">
            <a:spLocks noChangeArrowheads="1"/>
          </p:cNvSpPr>
          <p:nvPr/>
        </p:nvSpPr>
        <p:spPr bwMode="auto">
          <a:xfrm>
            <a:off x="533400" y="17526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endParaRPr lang="en-GB" altLang="en-US" sz="1800">
              <a:solidFill>
                <a:prstClr val="white"/>
              </a:solidFill>
              <a:latin typeface="Arial" panose="020B0604020202020204" pitchFamily="34" charset="0"/>
            </a:endParaRPr>
          </a:p>
        </p:txBody>
      </p:sp>
      <p:sp>
        <p:nvSpPr>
          <p:cNvPr id="3" name="TextBox 2"/>
          <p:cNvSpPr txBox="1"/>
          <p:nvPr/>
        </p:nvSpPr>
        <p:spPr>
          <a:xfrm>
            <a:off x="266987" y="880539"/>
            <a:ext cx="4343399" cy="4339650"/>
          </a:xfrm>
          <a:prstGeom prst="rect">
            <a:avLst/>
          </a:prstGeom>
          <a:noFill/>
        </p:spPr>
        <p:txBody>
          <a:bodyPr wrap="square">
            <a:spAutoFit/>
          </a:bodyPr>
          <a:lstStyle/>
          <a:p>
            <a:pPr fontAlgn="base">
              <a:spcBef>
                <a:spcPct val="0"/>
              </a:spcBef>
              <a:spcAft>
                <a:spcPct val="0"/>
              </a:spcAft>
              <a:defRPr/>
            </a:pPr>
            <a:r>
              <a:rPr lang="en-CA" sz="2800" b="1" dirty="0">
                <a:solidFill>
                  <a:schemeClr val="tx2"/>
                </a:solidFill>
                <a:latin typeface="Times New Roman" panose="02020603050405020304" pitchFamily="18" charset="0"/>
                <a:cs typeface="Times New Roman" panose="02020603050405020304" pitchFamily="18" charset="0"/>
              </a:rPr>
              <a:t>Financing Conservation via ‘Tax Shifting’</a:t>
            </a:r>
          </a:p>
          <a:p>
            <a:pPr fontAlgn="base">
              <a:spcBef>
                <a:spcPct val="0"/>
              </a:spcBef>
              <a:spcAft>
                <a:spcPct val="0"/>
              </a:spcAft>
              <a:defRPr/>
            </a:pPr>
            <a:endParaRPr lang="en-CA" sz="2800" b="1" dirty="0">
              <a:latin typeface="Times New Roman" panose="02020603050405020304" pitchFamily="18" charset="0"/>
              <a:cs typeface="Times New Roman" panose="02020603050405020304" pitchFamily="18" charset="0"/>
            </a:endParaRPr>
          </a:p>
          <a:p>
            <a:pPr marL="457200" indent="-457200" fontAlgn="base">
              <a:spcBef>
                <a:spcPct val="0"/>
              </a:spcBef>
              <a:spcAft>
                <a:spcPct val="0"/>
              </a:spcAft>
              <a:buFontTx/>
              <a:buAutoNum type="arabicParenR"/>
              <a:defRPr/>
            </a:pPr>
            <a:r>
              <a:rPr lang="en-CA" sz="2400" dirty="0">
                <a:latin typeface="Times New Roman" panose="02020603050405020304" pitchFamily="18" charset="0"/>
                <a:cs typeface="Times New Roman" panose="02020603050405020304" pitchFamily="18" charset="0"/>
              </a:rPr>
              <a:t>Municipal &amp; Provincial Governments Committed to Reduce Net Carbon </a:t>
            </a:r>
          </a:p>
          <a:p>
            <a:pPr marL="457200" indent="-457200" fontAlgn="base">
              <a:spcBef>
                <a:spcPct val="0"/>
              </a:spcBef>
              <a:spcAft>
                <a:spcPct val="0"/>
              </a:spcAft>
              <a:buFontTx/>
              <a:buAutoNum type="arabicParenR"/>
              <a:defRPr/>
            </a:pPr>
            <a:endParaRPr lang="en-CA" sz="2400" dirty="0">
              <a:latin typeface="Times New Roman" panose="02020603050405020304" pitchFamily="18" charset="0"/>
              <a:cs typeface="Times New Roman" panose="02020603050405020304" pitchFamily="18" charset="0"/>
            </a:endParaRPr>
          </a:p>
          <a:p>
            <a:pPr marL="457200" indent="-457200" fontAlgn="base">
              <a:spcBef>
                <a:spcPct val="0"/>
              </a:spcBef>
              <a:spcAft>
                <a:spcPct val="0"/>
              </a:spcAft>
              <a:buFontTx/>
              <a:buAutoNum type="arabicParenR"/>
              <a:defRPr/>
            </a:pPr>
            <a:r>
              <a:rPr lang="en-CA" sz="2400" dirty="0">
                <a:latin typeface="Times New Roman" panose="02020603050405020304" pitchFamily="18" charset="0"/>
                <a:cs typeface="Times New Roman" panose="02020603050405020304" pitchFamily="18" charset="0"/>
              </a:rPr>
              <a:t>Shift Property Tax from High to Low Ranked Parcels to Reflect Existing or Restore Ecosystem Services</a:t>
            </a:r>
            <a:endParaRPr lang="en-GB" sz="2400" dirty="0">
              <a:latin typeface="Times New Roman" panose="02020603050405020304" pitchFamily="18" charset="0"/>
              <a:cs typeface="Times New Roman" panose="02020603050405020304" pitchFamily="18" charset="0"/>
            </a:endParaRPr>
          </a:p>
        </p:txBody>
      </p:sp>
      <p:pic>
        <p:nvPicPr>
          <p:cNvPr id="7" name="Picture 3" descr="C:\Users\Peter\Downloads\HAT 17%25 Prot Marxan (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799" y="908558"/>
            <a:ext cx="4120890" cy="533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626223" y="6241764"/>
            <a:ext cx="472440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Schuster et al. 2017 Cons. Lett.</a:t>
            </a:r>
          </a:p>
        </p:txBody>
      </p:sp>
      <p:sp>
        <p:nvSpPr>
          <p:cNvPr id="8" name="TextBox 5"/>
          <p:cNvSpPr txBox="1">
            <a:spLocks noChangeArrowheads="1"/>
          </p:cNvSpPr>
          <p:nvPr/>
        </p:nvSpPr>
        <p:spPr bwMode="auto">
          <a:xfrm>
            <a:off x="132894" y="5332323"/>
            <a:ext cx="475978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r>
              <a:rPr lang="en-CA" altLang="en-US" sz="2400" b="1" dirty="0">
                <a:solidFill>
                  <a:srgbClr val="00B050"/>
                </a:solidFill>
                <a:latin typeface="Times New Roman" panose="02020603050405020304" pitchFamily="18" charset="0"/>
                <a:cs typeface="Times New Roman" panose="02020603050405020304" pitchFamily="18" charset="0"/>
              </a:rPr>
              <a:t>Reduction  Cost     Required Shift</a:t>
            </a:r>
            <a:endParaRPr lang="en-CA" altLang="en-US" sz="2400" dirty="0">
              <a:solidFill>
                <a:srgbClr val="00B050"/>
              </a:solidFill>
              <a:latin typeface="Times New Roman" panose="02020603050405020304" pitchFamily="18" charset="0"/>
              <a:cs typeface="Times New Roman" panose="02020603050405020304" pitchFamily="18" charset="0"/>
            </a:endParaRPr>
          </a:p>
          <a:p>
            <a:pPr fontAlgn="base">
              <a:spcBef>
                <a:spcPct val="0"/>
              </a:spcBef>
              <a:spcAft>
                <a:spcPct val="0"/>
              </a:spcAft>
              <a:buFontTx/>
              <a:buNone/>
            </a:pPr>
            <a:endParaRPr lang="en-CA" altLang="en-US" sz="800" dirty="0">
              <a:latin typeface="Times New Roman" panose="02020603050405020304" pitchFamily="18" charset="0"/>
              <a:cs typeface="Times New Roman" panose="02020603050405020304" pitchFamily="18" charset="0"/>
            </a:endParaRPr>
          </a:p>
          <a:p>
            <a:pPr fontAlgn="base">
              <a:spcBef>
                <a:spcPct val="0"/>
              </a:spcBef>
              <a:spcAft>
                <a:spcPct val="0"/>
              </a:spcAft>
              <a:buFontTx/>
              <a:buNone/>
            </a:pPr>
            <a:r>
              <a:rPr lang="en-CA" altLang="en-US" sz="2400" dirty="0">
                <a:solidFill>
                  <a:srgbClr val="FF0000"/>
                </a:solidFill>
                <a:latin typeface="Times New Roman" panose="02020603050405020304" pitchFamily="18" charset="0"/>
                <a:cs typeface="Times New Roman" panose="02020603050405020304" pitchFamily="18" charset="0"/>
              </a:rPr>
              <a:t>100%	       $3.13m    $2.10 / $1mil</a:t>
            </a:r>
          </a:p>
        </p:txBody>
      </p:sp>
    </p:spTree>
    <p:extLst>
      <p:ext uri="{BB962C8B-B14F-4D97-AF65-F5344CB8AC3E}">
        <p14:creationId xmlns:p14="http://schemas.microsoft.com/office/powerpoint/2010/main" val="144927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www.bcfederationist.com/wp-content/uploads/2012/02/bc-old-growth-forest_1025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735" y="1721042"/>
            <a:ext cx="3073730" cy="2042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91024" y="4318002"/>
            <a:ext cx="1924390" cy="830997"/>
          </a:xfrm>
          <a:prstGeom prst="rect">
            <a:avLst/>
          </a:prstGeom>
        </p:spPr>
        <p:txBody>
          <a:bodyPr wrap="square">
            <a:spAutoFit/>
          </a:bodyPr>
          <a:lstStyle/>
          <a:p>
            <a:r>
              <a:rPr lang="en-US" sz="2400" dirty="0">
                <a:solidFill>
                  <a:prstClr val="black"/>
                </a:solidFill>
                <a:latin typeface="Times New Roman" panose="02020603050405020304" pitchFamily="18" charset="0"/>
                <a:cs typeface="Times New Roman" panose="02020603050405020304" pitchFamily="18" charset="0"/>
              </a:rPr>
              <a:t>Water Quality / Supply</a:t>
            </a:r>
          </a:p>
        </p:txBody>
      </p:sp>
      <p:pic>
        <p:nvPicPr>
          <p:cNvPr id="9" name="Picture 2" descr="Image result for streams imag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62613" y="4817363"/>
            <a:ext cx="2071019" cy="137929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346211" y="5704391"/>
            <a:ext cx="2551223" cy="830997"/>
          </a:xfrm>
          <a:prstGeom prst="rect">
            <a:avLst/>
          </a:prstGeom>
          <a:noFill/>
        </p:spPr>
        <p:txBody>
          <a:bodyPr wrap="square" rtlCol="0">
            <a:spAutoFit/>
          </a:bodyPr>
          <a:lstStyle/>
          <a:p>
            <a:r>
              <a:rPr lang="en-US" sz="2400" dirty="0">
                <a:solidFill>
                  <a:prstClr val="black"/>
                </a:solidFill>
                <a:latin typeface="Times New Roman" panose="02020603050405020304" pitchFamily="18" charset="0"/>
                <a:cs typeface="Times New Roman" panose="02020603050405020304" pitchFamily="18" charset="0"/>
              </a:rPr>
              <a:t>Beneficial Farm Practices</a:t>
            </a:r>
          </a:p>
        </p:txBody>
      </p:sp>
      <p:sp>
        <p:nvSpPr>
          <p:cNvPr id="6" name="TextBox 5"/>
          <p:cNvSpPr txBox="1"/>
          <p:nvPr/>
        </p:nvSpPr>
        <p:spPr>
          <a:xfrm>
            <a:off x="200594" y="744026"/>
            <a:ext cx="8691513" cy="707886"/>
          </a:xfrm>
          <a:prstGeom prst="rect">
            <a:avLst/>
          </a:prstGeom>
          <a:noFill/>
        </p:spPr>
        <p:txBody>
          <a:bodyPr wrap="square" rtlCol="0">
            <a:spAutoFit/>
          </a:bodyPr>
          <a:lstStyle/>
          <a:p>
            <a:r>
              <a:rPr lang="en-US" sz="4000" dirty="0">
                <a:solidFill>
                  <a:schemeClr val="tx2"/>
                </a:solidFill>
                <a:cs typeface="Times New Roman" panose="02020603050405020304" pitchFamily="18" charset="0"/>
              </a:rPr>
              <a:t>Strategic Investment for ‘Co-benefits’</a:t>
            </a:r>
          </a:p>
        </p:txBody>
      </p:sp>
      <p:pic>
        <p:nvPicPr>
          <p:cNvPr id="12" name="Picture 2" descr="http://t2.gstatic.com/images?q=tbn:ANd9GcRg5qGk8sW2XoVABYWhoF0KNv1zf-q3-P7le_yNFjylFi4Tcbc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5379" y="4039696"/>
            <a:ext cx="2001245" cy="143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Image result for organic farm imag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3200" y="4968287"/>
            <a:ext cx="2338907" cy="15614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5735" y="2099621"/>
            <a:ext cx="1976671" cy="1200329"/>
          </a:xfrm>
          <a:prstGeom prst="rect">
            <a:avLst/>
          </a:prstGeom>
        </p:spPr>
        <p:txBody>
          <a:bodyPr wrap="square">
            <a:spAutoFit/>
          </a:bodyPr>
          <a:lstStyle/>
          <a:p>
            <a:r>
              <a:rPr lang="en-US" sz="2400" dirty="0">
                <a:solidFill>
                  <a:prstClr val="black"/>
                </a:solidFill>
                <a:latin typeface="Times New Roman" panose="02020603050405020304" pitchFamily="18" charset="0"/>
                <a:cs typeface="Times New Roman" panose="02020603050405020304" pitchFamily="18" charset="0"/>
              </a:rPr>
              <a:t>Standing / Sequestered Carbon</a:t>
            </a:r>
          </a:p>
        </p:txBody>
      </p:sp>
    </p:spTree>
    <p:extLst>
      <p:ext uri="{BB962C8B-B14F-4D97-AF65-F5344CB8AC3E}">
        <p14:creationId xmlns:p14="http://schemas.microsoft.com/office/powerpoint/2010/main" val="788207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a:xfrm>
            <a:off x="160983" y="184486"/>
            <a:ext cx="5213861" cy="1491915"/>
          </a:xfrm>
        </p:spPr>
        <p:txBody>
          <a:bodyPr/>
          <a:lstStyle/>
          <a:p>
            <a:pPr algn="l" eaLnBrk="1" hangingPunct="1"/>
            <a:r>
              <a:rPr lang="en-US" altLang="en-US" sz="3600" dirty="0">
                <a:latin typeface="Times New Roman" panose="02020603050405020304" pitchFamily="18" charset="0"/>
                <a:cs typeface="Times New Roman" panose="02020603050405020304" pitchFamily="18" charset="0"/>
              </a:rPr>
              <a:t>Sacramento Valley Rice Fields – TNC</a:t>
            </a:r>
          </a:p>
        </p:txBody>
      </p:sp>
      <p:pic>
        <p:nvPicPr>
          <p:cNvPr id="2365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1981200"/>
            <a:ext cx="9743419"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descr="C:\Users\mreynolds\Desktop\BoT Feb 13\Graphics\ca_mgb_frontmatter_landscape.png"/>
          <p:cNvPicPr>
            <a:picLocks noChangeAspect="1" noChangeArrowheads="1"/>
          </p:cNvPicPr>
          <p:nvPr/>
        </p:nvPicPr>
        <p:blipFill>
          <a:blip r:embed="rId3">
            <a:extLst>
              <a:ext uri="{28A0092B-C50C-407E-A947-70E740481C1C}">
                <a14:useLocalDpi xmlns:a14="http://schemas.microsoft.com/office/drawing/2010/main" val="0"/>
              </a:ext>
            </a:extLst>
          </a:blip>
          <a:srcRect t="-2" b="-687"/>
          <a:stretch>
            <a:fillRect/>
          </a:stretch>
        </p:blipFill>
        <p:spPr bwMode="auto">
          <a:xfrm>
            <a:off x="5334002" y="609723"/>
            <a:ext cx="4988356" cy="497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http://www.naturephoto-cz.com/photos/birds/dunlin-2_18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1058" y="228600"/>
            <a:ext cx="203038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descr="http://ibc.lynxeds.com/files/imagecache/photo_940/pictures/131685118.MFJvD3Rq._04F321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2683" y="4495972"/>
            <a:ext cx="2278377" cy="1587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38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7749" y="590550"/>
            <a:ext cx="4587875" cy="1143000"/>
          </a:xfrm>
        </p:spPr>
        <p:txBody>
          <a:bodyPr rtlCol="0">
            <a:noAutofit/>
          </a:bodyPr>
          <a:lstStyle/>
          <a:p>
            <a:pPr eaLnBrk="1" fontAlgn="auto" hangingPunct="1">
              <a:spcAft>
                <a:spcPts val="0"/>
              </a:spcAft>
              <a:defRPr/>
            </a:pPr>
            <a:r>
              <a:rPr lang="en-US" sz="3600" dirty="0">
                <a:latin typeface="Times New Roman" panose="02020603050405020304" pitchFamily="18" charset="0"/>
                <a:cs typeface="Times New Roman" panose="02020603050405020304" pitchFamily="18" charset="0"/>
              </a:rPr>
              <a:t>Reverse Auctions</a:t>
            </a:r>
          </a:p>
        </p:txBody>
      </p:sp>
      <p:pic>
        <p:nvPicPr>
          <p:cNvPr id="2396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1600" y="2019300"/>
            <a:ext cx="5080000" cy="427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96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80" y="609600"/>
            <a:ext cx="3756025"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9621" name="Picture 5"/>
          <p:cNvPicPr>
            <a:picLocks noChangeAspect="1" noChangeArrowheads="1"/>
          </p:cNvPicPr>
          <p:nvPr/>
        </p:nvPicPr>
        <p:blipFill>
          <a:blip r:embed="rId5">
            <a:extLst>
              <a:ext uri="{28A0092B-C50C-407E-A947-70E740481C1C}">
                <a14:useLocalDpi xmlns:a14="http://schemas.microsoft.com/office/drawing/2010/main" val="0"/>
              </a:ext>
            </a:extLst>
          </a:blip>
          <a:srcRect r="11472"/>
          <a:stretch>
            <a:fillRect/>
          </a:stretch>
        </p:blipFill>
        <p:spPr bwMode="auto">
          <a:xfrm>
            <a:off x="79380" y="3643436"/>
            <a:ext cx="3756025" cy="2687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0771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61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0150" t="12325"/>
          <a:stretch/>
        </p:blipFill>
        <p:spPr bwMode="auto">
          <a:xfrm>
            <a:off x="5138795" y="1608667"/>
            <a:ext cx="3456843" cy="5118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http://www.bcfederationist.com/wp-content/uploads/2012/02/bc-old-growth-forest_1025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290" y="1620762"/>
            <a:ext cx="1952775" cy="1297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252857" y="4470605"/>
            <a:ext cx="1924390" cy="830997"/>
          </a:xfrm>
          <a:prstGeom prst="rect">
            <a:avLst/>
          </a:prstGeom>
        </p:spPr>
        <p:txBody>
          <a:bodyPr wrap="square">
            <a:spAutoFit/>
          </a:bodyPr>
          <a:lstStyle/>
          <a:p>
            <a:r>
              <a:rPr lang="en-US" sz="2400" dirty="0">
                <a:solidFill>
                  <a:prstClr val="black"/>
                </a:solidFill>
                <a:latin typeface="Times New Roman" panose="02020603050405020304" pitchFamily="18" charset="0"/>
                <a:cs typeface="Times New Roman" panose="02020603050405020304" pitchFamily="18" charset="0"/>
              </a:rPr>
              <a:t>Water Quality / Supply</a:t>
            </a:r>
          </a:p>
        </p:txBody>
      </p:sp>
      <p:pic>
        <p:nvPicPr>
          <p:cNvPr id="9" name="Picture 2" descr="Image result for streams imag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322" y="3181451"/>
            <a:ext cx="1935666" cy="128915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877777" y="5337729"/>
            <a:ext cx="1869155" cy="1200329"/>
          </a:xfrm>
          <a:prstGeom prst="rect">
            <a:avLst/>
          </a:prstGeom>
          <a:noFill/>
        </p:spPr>
        <p:txBody>
          <a:bodyPr wrap="square" rtlCol="0">
            <a:spAutoFit/>
          </a:bodyPr>
          <a:lstStyle/>
          <a:p>
            <a:r>
              <a:rPr lang="en-US" sz="2400" dirty="0">
                <a:solidFill>
                  <a:prstClr val="black"/>
                </a:solidFill>
                <a:latin typeface="Times New Roman" panose="02020603050405020304" pitchFamily="18" charset="0"/>
                <a:cs typeface="Times New Roman" panose="02020603050405020304" pitchFamily="18" charset="0"/>
              </a:rPr>
              <a:t>Beneficial Farm Practices</a:t>
            </a:r>
          </a:p>
        </p:txBody>
      </p:sp>
      <p:sp>
        <p:nvSpPr>
          <p:cNvPr id="6" name="TextBox 5"/>
          <p:cNvSpPr txBox="1"/>
          <p:nvPr/>
        </p:nvSpPr>
        <p:spPr>
          <a:xfrm>
            <a:off x="91024" y="863844"/>
            <a:ext cx="8691513" cy="707886"/>
          </a:xfrm>
          <a:prstGeom prst="rect">
            <a:avLst/>
          </a:prstGeom>
          <a:noFill/>
        </p:spPr>
        <p:txBody>
          <a:bodyPr wrap="square" rtlCol="0">
            <a:spAutoFit/>
          </a:bodyPr>
          <a:lstStyle/>
          <a:p>
            <a:r>
              <a:rPr lang="en-US" sz="4000" dirty="0">
                <a:solidFill>
                  <a:schemeClr val="tx2"/>
                </a:solidFill>
                <a:cs typeface="Times New Roman" panose="02020603050405020304" pitchFamily="18" charset="0"/>
              </a:rPr>
              <a:t>Strategic Investment for ‘Co-benefits’</a:t>
            </a:r>
          </a:p>
        </p:txBody>
      </p:sp>
      <p:pic>
        <p:nvPicPr>
          <p:cNvPr id="12" name="Picture 2" descr="http://t2.gstatic.com/images?q=tbn:ANd9GcRg5qGk8sW2XoVABYWhoF0KNv1zf-q3-P7le_yNFjylFi4Tcbc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6556" y="3900313"/>
            <a:ext cx="1805311" cy="1294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Image result for organic farm imag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43200" y="5263888"/>
            <a:ext cx="1957907" cy="13071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46684" y="1885820"/>
            <a:ext cx="1976671" cy="1200329"/>
          </a:xfrm>
          <a:prstGeom prst="rect">
            <a:avLst/>
          </a:prstGeom>
        </p:spPr>
        <p:txBody>
          <a:bodyPr wrap="square">
            <a:spAutoFit/>
          </a:bodyPr>
          <a:lstStyle/>
          <a:p>
            <a:r>
              <a:rPr lang="en-US" sz="2400" dirty="0">
                <a:solidFill>
                  <a:prstClr val="black"/>
                </a:solidFill>
                <a:latin typeface="Times New Roman" panose="02020603050405020304" pitchFamily="18" charset="0"/>
                <a:cs typeface="Times New Roman" panose="02020603050405020304" pitchFamily="18" charset="0"/>
              </a:rPr>
              <a:t>Standing / Sequestered Carbon</a:t>
            </a:r>
          </a:p>
        </p:txBody>
      </p:sp>
    </p:spTree>
    <p:extLst>
      <p:ext uri="{BB962C8B-B14F-4D97-AF65-F5344CB8AC3E}">
        <p14:creationId xmlns:p14="http://schemas.microsoft.com/office/powerpoint/2010/main" val="288101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8707" name="Picture 2" descr="http://www.bcfederationist.com/wp-content/uploads/2012/02/bc-old-growth-forest_102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2781" y="417323"/>
            <a:ext cx="2784003" cy="185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708" name="TextBox 3"/>
          <p:cNvSpPr txBox="1">
            <a:spLocks noChangeArrowheads="1"/>
          </p:cNvSpPr>
          <p:nvPr/>
        </p:nvSpPr>
        <p:spPr bwMode="auto">
          <a:xfrm>
            <a:off x="172141" y="129451"/>
            <a:ext cx="533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Arial" panose="020B0604020202020204" pitchFamily="34" charset="0"/>
              </a:defRPr>
            </a:lvl1pPr>
            <a:lvl2pPr marL="742950" indent="-285750">
              <a:defRPr sz="2800">
                <a:solidFill>
                  <a:schemeClr val="tx1"/>
                </a:solidFill>
                <a:latin typeface="Arial" panose="020B0604020202020204" pitchFamily="34" charset="0"/>
              </a:defRPr>
            </a:lvl2pPr>
            <a:lvl3pPr marL="1143000" indent="-228600">
              <a:defRPr sz="2800">
                <a:solidFill>
                  <a:schemeClr val="tx1"/>
                </a:solidFill>
                <a:latin typeface="Arial" panose="020B0604020202020204" pitchFamily="34" charset="0"/>
              </a:defRPr>
            </a:lvl3pPr>
            <a:lvl4pPr marL="1600200" indent="-228600">
              <a:defRPr sz="2800">
                <a:solidFill>
                  <a:schemeClr val="tx1"/>
                </a:solidFill>
                <a:latin typeface="Arial" panose="020B0604020202020204" pitchFamily="34" charset="0"/>
              </a:defRPr>
            </a:lvl4pPr>
            <a:lvl5pPr marL="2057400" indent="-22860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fontAlgn="base">
              <a:spcBef>
                <a:spcPct val="0"/>
              </a:spcBef>
              <a:spcAft>
                <a:spcPct val="0"/>
              </a:spcAft>
            </a:pPr>
            <a:r>
              <a:rPr lang="en-US" altLang="en-US" sz="4000" b="1" dirty="0">
                <a:solidFill>
                  <a:schemeClr val="tx2"/>
                </a:solidFill>
                <a:latin typeface="+mn-lt"/>
                <a:cs typeface="Times New Roman" panose="02020603050405020304" pitchFamily="18" charset="0"/>
              </a:rPr>
              <a:t>Conclusions</a:t>
            </a:r>
            <a:endParaRPr lang="en-US" altLang="en-US" b="1" dirty="0">
              <a:solidFill>
                <a:schemeClr val="tx2"/>
              </a:solidFill>
              <a:latin typeface="+mn-lt"/>
              <a:cs typeface="Times New Roman" panose="02020603050405020304" pitchFamily="18" charset="0"/>
            </a:endParaRPr>
          </a:p>
        </p:txBody>
      </p:sp>
      <p:pic>
        <p:nvPicPr>
          <p:cNvPr id="2050" name="Picture 2" descr="Image result for streams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2438400"/>
            <a:ext cx="183122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Image result for organic farm imag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81800" y="4419600"/>
            <a:ext cx="1777656" cy="118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http://t2.gstatic.com/images?q=tbn:ANd9GcRg5qGk8sW2XoVABYWhoF0KNv1zf-q3-P7le_yNFjylFi4Tcbc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9969" y="3406743"/>
            <a:ext cx="1549629" cy="111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228600" y="856357"/>
            <a:ext cx="6627743" cy="5632311"/>
          </a:xfrm>
          <a:prstGeom prst="rect">
            <a:avLst/>
          </a:prstGeom>
          <a:noFill/>
        </p:spPr>
        <p:txBody>
          <a:bodyPr wrap="square" rtlCol="0">
            <a:spAutoFit/>
          </a:bodyPr>
          <a:lstStyle/>
          <a:p>
            <a:r>
              <a:rPr lang="en-US" sz="2400" dirty="0">
                <a:latin typeface="Times New Roman" panose="02020603050405020304" pitchFamily="18" charset="0"/>
                <a:cs typeface="Times New Roman" pitchFamily="18" charset="0"/>
              </a:rPr>
              <a:t>Composite Occupancy Maps Offer a Direct Route to Site Prioritization</a:t>
            </a:r>
          </a:p>
          <a:p>
            <a:endParaRPr lang="en-US" sz="2400" dirty="0">
              <a:latin typeface="Times New Roman" panose="02020603050405020304" pitchFamily="18" charset="0"/>
              <a:cs typeface="Times New Roman" pitchFamily="18" charset="0"/>
            </a:endParaRPr>
          </a:p>
          <a:p>
            <a:r>
              <a:rPr lang="en-US" sz="2400" dirty="0">
                <a:latin typeface="Times New Roman" panose="02020603050405020304" pitchFamily="18" charset="0"/>
                <a:cs typeface="Times New Roman" pitchFamily="18" charset="0"/>
              </a:rPr>
              <a:t>Parcel-level Prioritization Aids Decision-making by Engaging Stakeholders in Targets, Goal-setting and Policy Scenarios</a:t>
            </a:r>
          </a:p>
          <a:p>
            <a:endParaRPr lang="en-US" sz="2400" dirty="0">
              <a:latin typeface="Times New Roman" panose="02020603050405020304" pitchFamily="18" charset="0"/>
              <a:cs typeface="Times New Roman" pitchFamily="18" charset="0"/>
            </a:endParaRPr>
          </a:p>
          <a:p>
            <a:r>
              <a:rPr lang="en-US" sz="2400" dirty="0">
                <a:latin typeface="Times New Roman" panose="02020603050405020304" pitchFamily="18" charset="0"/>
                <a:cs typeface="Times New Roman" pitchFamily="18" charset="0"/>
              </a:rPr>
              <a:t>Of ~600 Species At Risk in Canada, ~450 Rely on Human-dominated Landscapes, where &lt;10% of Historic Ecosystems have been Conserved</a:t>
            </a:r>
          </a:p>
          <a:p>
            <a:endParaRPr lang="en-US" sz="2400" dirty="0">
              <a:latin typeface="Times New Roman" panose="02020603050405020304" pitchFamily="18" charset="0"/>
              <a:cs typeface="Times New Roman" pitchFamily="18" charset="0"/>
            </a:endParaRPr>
          </a:p>
          <a:p>
            <a:r>
              <a:rPr lang="en-US" sz="2400" dirty="0">
                <a:latin typeface="Times New Roman" panose="02020603050405020304" pitchFamily="18" charset="0"/>
                <a:cs typeface="Times New Roman" pitchFamily="18" charset="0"/>
              </a:rPr>
              <a:t>Meeting Treaty Targets to Conserve 17% of Terrestrial Ecosystems and Stem Extinction will Require Strategic Incentivizes to Conserve Private Land</a:t>
            </a:r>
          </a:p>
        </p:txBody>
      </p:sp>
    </p:spTree>
    <p:extLst>
      <p:ext uri="{BB962C8B-B14F-4D97-AF65-F5344CB8AC3E}">
        <p14:creationId xmlns:p14="http://schemas.microsoft.com/office/powerpoint/2010/main" val="145196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B0FAF2-6222-4B0E-AA13-F42B644A9332}"/>
              </a:ext>
            </a:extLst>
          </p:cNvPr>
          <p:cNvSpPr txBox="1">
            <a:spLocks/>
          </p:cNvSpPr>
          <p:nvPr/>
        </p:nvSpPr>
        <p:spPr bwMode="auto">
          <a:xfrm>
            <a:off x="457200" y="685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a:lstStyle>
          <a:p>
            <a:r>
              <a:rPr lang="en-US" altLang="en-US" dirty="0">
                <a:latin typeface="Times New Roman" panose="02020603050405020304" pitchFamily="18" charset="0"/>
                <a:cs typeface="Times New Roman" panose="02020603050405020304" pitchFamily="18" charset="0"/>
              </a:rPr>
              <a:t>Regulatory Targets</a:t>
            </a:r>
          </a:p>
        </p:txBody>
      </p:sp>
      <p:sp>
        <p:nvSpPr>
          <p:cNvPr id="5" name="Content Placeholder 2">
            <a:extLst>
              <a:ext uri="{FF2B5EF4-FFF2-40B4-BE49-F238E27FC236}">
                <a16:creationId xmlns:a16="http://schemas.microsoft.com/office/drawing/2014/main" id="{86C959C5-C334-4621-B711-F9803F26BD38}"/>
              </a:ext>
            </a:extLst>
          </p:cNvPr>
          <p:cNvSpPr txBox="1">
            <a:spLocks/>
          </p:cNvSpPr>
          <p:nvPr/>
        </p:nvSpPr>
        <p:spPr bwMode="auto">
          <a:xfrm>
            <a:off x="457200" y="21336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1" fontAlgn="base" hangingPunct="1">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1" fontAlgn="base" hangingPunct="1">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1" fontAlgn="base" hangingPunct="1">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defRPr/>
            </a:pPr>
            <a:r>
              <a:rPr lang="en-US" dirty="0"/>
              <a:t>Species At Risk </a:t>
            </a:r>
          </a:p>
          <a:p>
            <a:pPr lvl="1">
              <a:defRPr/>
            </a:pPr>
            <a:r>
              <a:rPr lang="en-US" dirty="0"/>
              <a:t>Critical Habitat now designated for 12 species in our planning area</a:t>
            </a:r>
          </a:p>
          <a:p>
            <a:pPr>
              <a:defRPr/>
            </a:pPr>
            <a:r>
              <a:rPr lang="en-US" dirty="0"/>
              <a:t>Convention on Biodiversity </a:t>
            </a:r>
          </a:p>
          <a:p>
            <a:pPr lvl="1">
              <a:defRPr/>
            </a:pPr>
            <a:r>
              <a:rPr lang="en-US" dirty="0"/>
              <a:t>17% of terrestrial (10% of marine) ecosystems protected by 2020</a:t>
            </a:r>
          </a:p>
          <a:p>
            <a:pPr lvl="1">
              <a:defRPr/>
            </a:pPr>
            <a:endParaRPr lang="en-US" dirty="0"/>
          </a:p>
          <a:p>
            <a:pPr marL="457200" lvl="1" indent="0">
              <a:buFont typeface="Arial" panose="020B0604020202020204" pitchFamily="34" charset="0"/>
              <a:buNone/>
              <a:defRPr/>
            </a:pPr>
            <a:r>
              <a:rPr lang="en-US" dirty="0"/>
              <a:t>Currently: ~9% in the CDF</a:t>
            </a:r>
          </a:p>
        </p:txBody>
      </p:sp>
    </p:spTree>
    <p:extLst>
      <p:ext uri="{BB962C8B-B14F-4D97-AF65-F5344CB8AC3E}">
        <p14:creationId xmlns:p14="http://schemas.microsoft.com/office/powerpoint/2010/main" val="94083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a:extLst>
              <a:ext uri="{FF2B5EF4-FFF2-40B4-BE49-F238E27FC236}">
                <a16:creationId xmlns:a16="http://schemas.microsoft.com/office/drawing/2014/main" id="{BDA089DA-B815-4764-BEB3-063E506F21CC}"/>
              </a:ext>
            </a:extLst>
          </p:cNvPr>
          <p:cNvSpPr>
            <a:spLocks noGrp="1"/>
          </p:cNvSpPr>
          <p:nvPr>
            <p:ph type="title"/>
          </p:nvPr>
        </p:nvSpPr>
        <p:spPr/>
        <p:txBody>
          <a:bodyPr/>
          <a:lstStyle/>
          <a:p>
            <a:pPr algn="l" eaLnBrk="1" hangingPunct="1"/>
            <a:r>
              <a:rPr lang="en-CA" altLang="en-US" b="1">
                <a:latin typeface="Times New Roman" panose="02020603050405020304" pitchFamily="18" charset="0"/>
                <a:cs typeface="Times New Roman" panose="02020603050405020304" pitchFamily="18" charset="0"/>
              </a:rPr>
              <a:t>Conservation Covenants</a:t>
            </a:r>
            <a:endParaRPr lang="en-GB" altLang="en-US"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4FAEEBE-4A8E-4341-9A77-ACDCDE3C6110}"/>
              </a:ext>
            </a:extLst>
          </p:cNvPr>
          <p:cNvSpPr>
            <a:spLocks noGrp="1"/>
          </p:cNvSpPr>
          <p:nvPr>
            <p:ph idx="1"/>
          </p:nvPr>
        </p:nvSpPr>
        <p:spPr>
          <a:xfrm>
            <a:off x="392113" y="2019300"/>
            <a:ext cx="8229600" cy="4525963"/>
          </a:xfrm>
        </p:spPr>
        <p:txBody>
          <a:bodyPr rtlCol="0">
            <a:normAutofit/>
          </a:bodyPr>
          <a:lstStyle/>
          <a:p>
            <a:pPr eaLnBrk="1" fontAlgn="auto" hangingPunct="1">
              <a:spcAft>
                <a:spcPts val="0"/>
              </a:spcAft>
              <a:defRPr/>
            </a:pPr>
            <a:r>
              <a:rPr lang="en-CA" b="1" dirty="0">
                <a:latin typeface="Times New Roman" panose="02020603050405020304" pitchFamily="18" charset="0"/>
                <a:cs typeface="Times New Roman" panose="02020603050405020304" pitchFamily="18" charset="0"/>
              </a:rPr>
              <a:t>A Conservation Covenant is a legal commitment by a land owner to protect natural features on their property</a:t>
            </a:r>
          </a:p>
          <a:p>
            <a:pPr eaLnBrk="1" fontAlgn="auto" hangingPunct="1">
              <a:spcAft>
                <a:spcPts val="0"/>
              </a:spcAft>
              <a:defRPr/>
            </a:pPr>
            <a:endParaRPr lang="en-GB" b="1" dirty="0">
              <a:latin typeface="Times New Roman" panose="02020603050405020304" pitchFamily="18" charset="0"/>
              <a:cs typeface="Times New Roman" panose="02020603050405020304" pitchFamily="18" charset="0"/>
            </a:endParaRPr>
          </a:p>
          <a:p>
            <a:pPr lvl="1" eaLnBrk="1" fontAlgn="auto" hangingPunct="1">
              <a:spcAft>
                <a:spcPts val="0"/>
              </a:spcAft>
              <a:defRPr/>
            </a:pPr>
            <a:r>
              <a:rPr lang="en-CA" dirty="0">
                <a:latin typeface="Times New Roman" panose="02020603050405020304" pitchFamily="18" charset="0"/>
                <a:cs typeface="Times New Roman" panose="02020603050405020304" pitchFamily="18" charset="0"/>
              </a:rPr>
              <a:t>Survey land to identify part to be protected</a:t>
            </a:r>
          </a:p>
          <a:p>
            <a:pPr lvl="1" eaLnBrk="1" fontAlgn="auto" hangingPunct="1">
              <a:spcAft>
                <a:spcPts val="0"/>
              </a:spcAft>
              <a:defRPr/>
            </a:pPr>
            <a:r>
              <a:rPr lang="en-CA" dirty="0">
                <a:latin typeface="Times New Roman" panose="02020603050405020304" pitchFamily="18" charset="0"/>
                <a:cs typeface="Times New Roman" panose="02020603050405020304" pitchFamily="18" charset="0"/>
              </a:rPr>
              <a:t>Identify ongoing management activities allowed or required</a:t>
            </a:r>
          </a:p>
          <a:p>
            <a:pPr lvl="1" eaLnBrk="1" fontAlgn="auto" hangingPunct="1">
              <a:spcAft>
                <a:spcPts val="0"/>
              </a:spcAft>
              <a:defRPr/>
            </a:pPr>
            <a:r>
              <a:rPr lang="en-CA" dirty="0">
                <a:latin typeface="Times New Roman" panose="02020603050405020304" pitchFamily="18" charset="0"/>
                <a:cs typeface="Times New Roman" panose="02020603050405020304" pitchFamily="18" charset="0"/>
              </a:rPr>
              <a:t>Estimate value of forgoing development to create a tax advantage</a:t>
            </a:r>
          </a:p>
        </p:txBody>
      </p:sp>
      <p:pic>
        <p:nvPicPr>
          <p:cNvPr id="143364" name="Picture 7" descr="DSC_0310.JPG">
            <a:extLst>
              <a:ext uri="{FF2B5EF4-FFF2-40B4-BE49-F238E27FC236}">
                <a16:creationId xmlns:a16="http://schemas.microsoft.com/office/drawing/2014/main" id="{DCD5441D-AFEA-4BF0-B614-6057DD6459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50125" y="161925"/>
            <a:ext cx="160020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a:extLst>
              <a:ext uri="{FF2B5EF4-FFF2-40B4-BE49-F238E27FC236}">
                <a16:creationId xmlns:a16="http://schemas.microsoft.com/office/drawing/2014/main" id="{DAEBB8D5-F84F-44BD-88A7-422F802E9A35}"/>
              </a:ext>
            </a:extLst>
          </p:cNvPr>
          <p:cNvSpPr>
            <a:spLocks noGrp="1"/>
          </p:cNvSpPr>
          <p:nvPr>
            <p:ph type="title"/>
          </p:nvPr>
        </p:nvSpPr>
        <p:spPr>
          <a:xfrm>
            <a:off x="457200" y="609600"/>
            <a:ext cx="8229600" cy="1143000"/>
          </a:xfrm>
        </p:spPr>
        <p:txBody>
          <a:bodyPr/>
          <a:lstStyle/>
          <a:p>
            <a:pPr algn="l" eaLnBrk="1" hangingPunct="1"/>
            <a:r>
              <a:rPr lang="en-CA" altLang="en-US" sz="4000" b="1">
                <a:latin typeface="Times New Roman" panose="02020603050405020304" pitchFamily="18" charset="0"/>
                <a:cs typeface="Times New Roman" panose="02020603050405020304" pitchFamily="18" charset="0"/>
              </a:rPr>
              <a:t>Incentives to Donors</a:t>
            </a:r>
            <a:endParaRPr lang="en-GB" altLang="en-US" sz="4000"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6FC85B1-6944-46DC-A3AE-6611EB0C3C98}"/>
              </a:ext>
            </a:extLst>
          </p:cNvPr>
          <p:cNvSpPr>
            <a:spLocks noGrp="1"/>
          </p:cNvSpPr>
          <p:nvPr>
            <p:ph idx="1"/>
          </p:nvPr>
        </p:nvSpPr>
        <p:spPr>
          <a:xfrm>
            <a:off x="228600" y="2209800"/>
            <a:ext cx="8229600" cy="4525963"/>
          </a:xfrm>
        </p:spPr>
        <p:txBody>
          <a:bodyPr/>
          <a:lstStyle/>
          <a:p>
            <a:pPr eaLnBrk="1" hangingPunct="1"/>
            <a:r>
              <a:rPr lang="en-CA" altLang="en-US" b="1">
                <a:latin typeface="Times New Roman" panose="02020603050405020304" pitchFamily="18" charset="0"/>
                <a:cs typeface="Times New Roman" panose="02020603050405020304" pitchFamily="18" charset="0"/>
              </a:rPr>
              <a:t>Federal Ecological Gifts Program</a:t>
            </a:r>
          </a:p>
          <a:p>
            <a:pPr lvl="1" eaLnBrk="1" hangingPunct="1"/>
            <a:r>
              <a:rPr lang="en-CA" altLang="en-US">
                <a:latin typeface="Times New Roman" panose="02020603050405020304" pitchFamily="18" charset="0"/>
                <a:cs typeface="Times New Roman" panose="02020603050405020304" pitchFamily="18" charset="0"/>
              </a:rPr>
              <a:t>Value of encumbering future development results in a tax deduction equal to the decline in land value</a:t>
            </a:r>
          </a:p>
          <a:p>
            <a:pPr lvl="1" eaLnBrk="1" hangingPunct="1"/>
            <a:r>
              <a:rPr lang="en-CA" altLang="en-US" b="1">
                <a:latin typeface="Times New Roman" panose="02020603050405020304" pitchFamily="18" charset="0"/>
                <a:cs typeface="Times New Roman" panose="02020603050405020304" pitchFamily="18" charset="0"/>
              </a:rPr>
              <a:t>1110</a:t>
            </a:r>
            <a:r>
              <a:rPr lang="en-CA" altLang="en-US">
                <a:latin typeface="Times New Roman" panose="02020603050405020304" pitchFamily="18" charset="0"/>
                <a:cs typeface="Times New Roman" panose="02020603050405020304" pitchFamily="18" charset="0"/>
              </a:rPr>
              <a:t> ecological gifts valued over </a:t>
            </a:r>
            <a:r>
              <a:rPr lang="en-CA" altLang="en-US" b="1">
                <a:latin typeface="Times New Roman" panose="02020603050405020304" pitchFamily="18" charset="0"/>
                <a:cs typeface="Times New Roman" panose="02020603050405020304" pitchFamily="18" charset="0"/>
              </a:rPr>
              <a:t>$716</a:t>
            </a:r>
            <a:r>
              <a:rPr lang="en-CA" altLang="en-US">
                <a:latin typeface="Times New Roman" panose="02020603050405020304" pitchFamily="18" charset="0"/>
                <a:cs typeface="Times New Roman" panose="02020603050405020304" pitchFamily="18" charset="0"/>
              </a:rPr>
              <a:t> million have been donated across Canada to protect </a:t>
            </a:r>
            <a:r>
              <a:rPr lang="en-CA" altLang="en-US" b="1">
                <a:latin typeface="Times New Roman" panose="02020603050405020304" pitchFamily="18" charset="0"/>
                <a:cs typeface="Times New Roman" panose="02020603050405020304" pitchFamily="18" charset="0"/>
              </a:rPr>
              <a:t>166,000</a:t>
            </a:r>
            <a:r>
              <a:rPr lang="en-CA" altLang="en-US">
                <a:latin typeface="Times New Roman" panose="02020603050405020304" pitchFamily="18" charset="0"/>
                <a:cs typeface="Times New Roman" panose="02020603050405020304" pitchFamily="18" charset="0"/>
              </a:rPr>
              <a:t> hectares of wildlife habitat</a:t>
            </a:r>
            <a:endParaRPr lang="en-GB" altLang="en-US">
              <a:latin typeface="Times New Roman" panose="02020603050405020304" pitchFamily="18" charset="0"/>
              <a:cs typeface="Times New Roman" panose="02020603050405020304" pitchFamily="18" charset="0"/>
            </a:endParaRPr>
          </a:p>
        </p:txBody>
      </p:sp>
      <p:pic>
        <p:nvPicPr>
          <p:cNvPr id="144388" name="Content Placeholder 5">
            <a:extLst>
              <a:ext uri="{FF2B5EF4-FFF2-40B4-BE49-F238E27FC236}">
                <a16:creationId xmlns:a16="http://schemas.microsoft.com/office/drawing/2014/main" id="{8E1E56F6-EFC3-4817-90D2-42CF21D9FF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29463" y="1588"/>
            <a:ext cx="1852612"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C752B5C-E38A-4302-B294-5FCFDED1D18B}"/>
              </a:ext>
            </a:extLst>
          </p:cNvPr>
          <p:cNvSpPr txBox="1">
            <a:spLocks noChangeArrowheads="1"/>
          </p:cNvSpPr>
          <p:nvPr/>
        </p:nvSpPr>
        <p:spPr bwMode="auto">
          <a:xfrm>
            <a:off x="104775" y="2078038"/>
            <a:ext cx="545782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Char char="-"/>
            </a:pPr>
            <a:r>
              <a:rPr lang="en-CA" altLang="en-US" sz="2800" dirty="0">
                <a:solidFill>
                  <a:srgbClr val="000000"/>
                </a:solidFill>
                <a:latin typeface="Times New Roman" panose="02020603050405020304" pitchFamily="18" charset="0"/>
                <a:cs typeface="Times New Roman" panose="02020603050405020304" pitchFamily="18" charset="0"/>
              </a:rPr>
              <a:t>One owner, purchased for $250K</a:t>
            </a:r>
          </a:p>
          <a:p>
            <a:pPr eaLnBrk="1" hangingPunct="1">
              <a:spcBef>
                <a:spcPct val="0"/>
              </a:spcBef>
              <a:buFontTx/>
              <a:buChar char="-"/>
            </a:pPr>
            <a:endParaRPr lang="en-CA" altLang="en-US" sz="2800" dirty="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FontTx/>
              <a:buChar char="-"/>
            </a:pPr>
            <a:r>
              <a:rPr lang="en-CA" altLang="en-US" sz="2800" i="1" dirty="0">
                <a:solidFill>
                  <a:srgbClr val="000000"/>
                </a:solidFill>
                <a:latin typeface="Times New Roman" panose="02020603050405020304" pitchFamily="18" charset="0"/>
                <a:cs typeface="Times New Roman" panose="02020603050405020304" pitchFamily="18" charset="0"/>
              </a:rPr>
              <a:t>c</a:t>
            </a:r>
            <a:r>
              <a:rPr lang="en-CA" altLang="en-US" sz="2800" dirty="0">
                <a:solidFill>
                  <a:srgbClr val="000000"/>
                </a:solidFill>
                <a:latin typeface="Times New Roman" panose="02020603050405020304" pitchFamily="18" charset="0"/>
                <a:cs typeface="Times New Roman" panose="02020603050405020304" pitchFamily="18" charset="0"/>
              </a:rPr>
              <a:t>. 5ha, sub-dividable</a:t>
            </a:r>
          </a:p>
          <a:p>
            <a:pPr eaLnBrk="1" hangingPunct="1">
              <a:spcBef>
                <a:spcPct val="0"/>
              </a:spcBef>
              <a:buFontTx/>
              <a:buChar char="-"/>
            </a:pPr>
            <a:endParaRPr lang="en-CA" altLang="en-US" sz="2800" dirty="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FontTx/>
              <a:buChar char="-"/>
            </a:pPr>
            <a:r>
              <a:rPr lang="en-CA" altLang="en-US" sz="2800" dirty="0">
                <a:solidFill>
                  <a:srgbClr val="000000"/>
                </a:solidFill>
                <a:latin typeface="Times New Roman" panose="02020603050405020304" pitchFamily="18" charset="0"/>
                <a:cs typeface="Times New Roman" panose="02020603050405020304" pitchFamily="18" charset="0"/>
              </a:rPr>
              <a:t>Assessed $1,500K</a:t>
            </a:r>
          </a:p>
          <a:p>
            <a:pPr eaLnBrk="1" hangingPunct="1">
              <a:spcBef>
                <a:spcPct val="0"/>
              </a:spcBef>
              <a:buFontTx/>
              <a:buChar char="-"/>
            </a:pPr>
            <a:endParaRPr lang="en-CA" altLang="en-US" sz="2800" dirty="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FontTx/>
              <a:buChar char="-"/>
            </a:pPr>
            <a:r>
              <a:rPr lang="en-CA" altLang="en-US" sz="2800" dirty="0">
                <a:solidFill>
                  <a:srgbClr val="000000"/>
                </a:solidFill>
                <a:latin typeface="Times New Roman" panose="02020603050405020304" pitchFamily="18" charset="0"/>
                <a:cs typeface="Times New Roman" panose="02020603050405020304" pitchFamily="18" charset="0"/>
              </a:rPr>
              <a:t>Gifted 90% of Island to Canada</a:t>
            </a:r>
          </a:p>
          <a:p>
            <a:pPr eaLnBrk="1" hangingPunct="1">
              <a:spcBef>
                <a:spcPct val="0"/>
              </a:spcBef>
              <a:buFontTx/>
              <a:buChar char="-"/>
            </a:pPr>
            <a:endParaRPr lang="en-CA" altLang="en-US" sz="2800" dirty="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FontTx/>
              <a:buChar char="-"/>
            </a:pPr>
            <a:r>
              <a:rPr lang="en-CA" altLang="en-US" sz="2800" dirty="0">
                <a:solidFill>
                  <a:srgbClr val="000000"/>
                </a:solidFill>
                <a:latin typeface="Times New Roman" panose="02020603050405020304" pitchFamily="18" charset="0"/>
                <a:cs typeface="Times New Roman" panose="02020603050405020304" pitchFamily="18" charset="0"/>
              </a:rPr>
              <a:t>Value of gift reduced taxes to $0 for life</a:t>
            </a:r>
          </a:p>
        </p:txBody>
      </p:sp>
      <p:sp>
        <p:nvSpPr>
          <p:cNvPr id="145410" name="Title 1">
            <a:extLst>
              <a:ext uri="{FF2B5EF4-FFF2-40B4-BE49-F238E27FC236}">
                <a16:creationId xmlns:a16="http://schemas.microsoft.com/office/drawing/2014/main" id="{F0BF625D-5152-4444-A55E-98AED2D830AD}"/>
              </a:ext>
            </a:extLst>
          </p:cNvPr>
          <p:cNvSpPr>
            <a:spLocks noGrp="1"/>
          </p:cNvSpPr>
          <p:nvPr>
            <p:ph type="title"/>
          </p:nvPr>
        </p:nvSpPr>
        <p:spPr>
          <a:xfrm>
            <a:off x="169991" y="525559"/>
            <a:ext cx="8229600" cy="1143000"/>
          </a:xfrm>
        </p:spPr>
        <p:txBody>
          <a:bodyPr/>
          <a:lstStyle/>
          <a:p>
            <a:pPr algn="l" eaLnBrk="1" hangingPunct="1"/>
            <a:r>
              <a:rPr lang="en-CA" altLang="en-US" sz="4000" b="1" dirty="0">
                <a:latin typeface="Times New Roman" panose="02020603050405020304" pitchFamily="18" charset="0"/>
                <a:cs typeface="Times New Roman" panose="02020603050405020304" pitchFamily="18" charset="0"/>
              </a:rPr>
              <a:t>Little D`Arcy</a:t>
            </a:r>
            <a:endParaRPr lang="en-GB" altLang="en-US" sz="4000" b="1"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D84CF656-19D9-4014-8EE8-A5E80C2D42C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6324471" y="3206364"/>
            <a:ext cx="1571625" cy="2583067"/>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5412" name="AutoShape 4" descr="data:image/jpeg;base64,/9j/4AAQSkZJRgABAQAAAQABAAD/2wCEAAkGBxQQEBQUEhQVEBQUFBQQFRUUFRQVFRQUFRQWFhQUFBQYHCggGBwlHBQUITEhJSkrLy4uFx8zODMsNygtLisBCgoKDg0OGhAQGy0mHyQsLCwvNzAsLCwuLCwsLCwsLCwsLCw0LCwsLCwsLCwsLCwsLCwsLCwsLCwsLCwsLCwsLP/AABEIAOEA4AMBIgACEQEDEQH/xAAbAAACAgMBAAAAAAAAAAAAAAAAAQIDBAUGB//EADwQAAEDAwEEBwYFAwMFAAAAAAEAAhEDEiExBEFRYQUTInGBkaEGMrHB0fBCUoLh8RQVkiNiwhZTcqKy/8QAGgEBAAMBAQEAAAAAAAAAAAAAAAECAwQFBv/EADIRAAIBAwEGAwYHAQEAAAAAAAABAgMEERIUITFBUZEFE6EVImGx4fAyQnGBwdHxUiP/2gAMAwEAAhEDEQA/ANm3ZjKy6eycluG0HTr8FlU6bh9he1K4PjaXhsVxz2NIzZ1kMoLbdUTrB8kxSPLyCxdbJ2RskjWCimKK2XVJ9Uq+YabMa8UE27MVsOpUhRUOoWVsjXjZTwQ7ZiNRC2rKcfypFhPNV81mmyxwadtAb5HgrRszPzHyH1WwOz8kDZ08wK2xyNU/Zo0Mqs0Fu+p5eirfQJ3egHwUqqVlaI039OeCX9KeB8ltxQIU4cOKt5rKbGuZo3bMQodQugfJGQT5Ko0h+VSqzKyso8maM7KRqD5Ks7OeC6Ak/lUH8mlSqzKSsYdfQ0DtlPA+Sqds66J5J/Cq+0NArqszGVhDr6HOu2UqB2N24E9wldIXvUTWqfYV1XkYvw6lzb7fU5o7DU/I7/Eql+zuGrSPArqHbRU4+ix6lapx9FdV5dEYT8PpLg32X9nPDZXnRjj+kqJ2ZwIlpbJjIIW5qVKn5isSKhcJJP3wWqqN9DmnQhHctXZHWdWJU2sC5H/qOpPuj78FIe0j+HqPouPZah7vtK3XXsdeGBTDQuPHtM/8rT5j5od7Sv4AKuyVS3tS3XXsdjATwuKPtFU5ev1Q72hfu/8AopsdQj2vQ+PY7eQgELhf79Vn3gOXa+sqt/TlQ/iA7gfmVOxT6ke2KXRnoAeneuDZ064HtCeYd/KtPtGQMA/5H6Krs5mi8Xo8/wCTt70F/NcP/wBRk6g/5/KEH2hfGAR3vn5JsdQn2vQ+8nb3oL1wzvaKpugd5PyIUR0/U3we5xHzKnYplX4xR+J3F4SLguMb7QOOoPPtx8Qg9NmJg/5/so2SZPtWizsiQkXBcX/enO3OHc4fFVO6RG8O9D81ZWcuZSXi0OSO4vSLwuGd0qRpf/lHwlIdKnfeP1Sp2OXUp7Wh09Tubki5cP8A3KfxP8Sl/cz+eoO8n6qdjfUr7Wj/AM+p2xcPslQJH2SuJqdJk6vfHD65QOlXAe+/xzjxKtsj6lfasW/wP0O0kKJIXGnpuofxx3gH4BQHSz9S908jjyRWsuoficOUX6HYug/ZVdjZ0XJHpV51e7w+8qY6RqESDUjukHx/dTs8lzIV7Gf5TDNE8kjT5j0+q5s1zxKbZOjSYzgEx5LbafgcCs2+fodF1f8AuHmn1Y4/H6rQNo1CJscBEyRaI0mTiFGoXMNrsEcwdRO7kVVXUXuLOxqJZfyOjAaP4+qVg4rnhtLhoSPEhTG2v/MVbaImbtZ9TfBk/wAtCv8A6URIew8rnD4gLnP693E/sgbe/j8FEq6fAtC3ceKTOkGwE+6WO3QKgHxcFXUoObgtj9RP/KFoRt7+Po36KQ6QcOB8P4RVlzf33LSo7ty9fp/Jt3N5ep+qPD4/VasdJHgPVTHSI3t9fXIWnnQ6/Mx8ief8Nge4peaw6e10jr2Sd9jSPMZ9Fl0KrXYa9p3xAnnAOVaNRPh8ys6Wlb89v6Y8fcokK3q+aBRHErTJz5RWyCdw7zCHwDGvcVPqRxPojqRxPohOqOCqR9/wiQrDQHH0CRo8I8oQakVkjifL91Exx9FYaPIeZS6rkPM/RC2pEWGNDHhnwO5RIG/Pfd9eSkaXL1/ZRNLkfRMIspvhkiWjkPP5lQLOasNM8/RKzkfIJgtqKrOam0xvdG8B8THgizkfVFn3P7KHFMsptcDWu2KAD1lInMi55znHZbHrvVrtxFdjZP4WVAWg7psEjlyCsLE7AuN2meL+R6CvccI+rMUbKXky+kSIPae4B8k4BwR42qVLYarmSGhzYAEGncdYwM4JzO7HBXmmFHqRwCh2kuT9CVeR5x9f9MjYOiawcC+mHA6i6k50QTgOJABPjgab79u6JZ7rAASGwTUYIIMOntZx8Tk4Wv8A6ZvAIdQHBZOyqZzq9PqbK/pKOnR3f0Mzb+h4aTTbJAbAa9rnEn35aCdJiRvHip9G9CPdJq0yBgNti4ntE+7JaOJjcI4LX9QOCkynGhI8T3qHZVdOFL77kq/o6tTh+2Vj5HRVugqVgAxJyYF9syADAIwdTOANVz7+hqn+oWx/pusLTN2dNWgaQfEKWY1O/eczx8lKnUe3R7x+o45DgFSFlXjwkXqX1tUxmGP0Km9DViMBrskAB7SSWmHQJ3HHgVXTaKZirRqOMxFzmacrJ4LOZtNQZ6x28ZM6mT6qwbbV/wC44chj771fZrjnju0ZbRarfHK/ZMDs4Ia4N6oEYa9lMuxg5LQSr6YIgXmBm0Yb32jHosc1JycneYElAfC7adGKitSWfvqebXuJuT0SePvoZYTuWGaqXWLc4/LbM25K5YfWo61SPLMy5K5YnWI6xB5Zl3JXLGFVHWIPLMm5K9Y/WJdYhOgyC9RL1T1iRehOgtL0r+5VXpXITpKCiESiVU3CEwEpRKAmEKMpShGCaFC5K5Mk4LJRKruRcmRgslFyquTlMjSWXIL1Vci5RkaSy9K9VylcmSdJbeneqgUpTI0l16L1RKLk1DSXXo6xUXIlNROgv6xK9U3JXKNQ0F96L1Rci5NROkvvTuWPcmHKdRGktJSuVZci5RknSTLkrlC5EqMk6SdyJSbJMATPDJPKFlUejqrxIp1eX+n2T+ouHwWc6sIfiZrTt51PwrJjJSr9p6Pq0/fY5vhIHeRosRTGpGW+LyVnSlB4kmv1RZKUqKJVslcE5TJVcp3KckYHKLkpQShOAlEpFygVGScFkolVgouTI0lkolQlKUyMEikSoyiVGScDlKVGUEqMlsErkSoSlKZGCyUAquUwUyME7kXKqUpUaidJaCncqi+UXImS0W3LN2bperT3hw33ASe98Tw8lrZRcsqtOFVYmsmlGrUpPMHg3O1dMU6o7dHtQALXmBGmgAO/EcVq6lSTgQPvjMfeVTencqUqMKX4W+5rWuKlVe+l2LQeKcqm9O9dGTl0ltyJVNyLkyRpLbkXKq5IuTJOktuSuVVyLlGSdJbKcqm5FyZGktlKVXci5TkaScolV3JFyjJOknciVXclcoyTpLZRKquRcoyTpLZRKquQCmRpH1mUOfw0VBKJVcl8FtydyplOUyNJbcrKdMumATETGvDTeseVsalDqqZ0LyAZaZIncDyGSR64WFxceXH4vgbUKDqS+CMKoW5DZmAM63EZBEaZURiMaRMyRxk5ym+3OoIyZ1neDGIPyPjNhiDPvAx3HUg78c968mVRt5Z3qCX6FTHZkGOIG4zrIGNVl9Q4sviREk+MceJA4rHZTJg6RzB0xMfevdOx6L2dz3Fgy0tMjtNAyMjjj7yVeFy6byV2dVPdMCUQYmDCydu2M0jjtAyBxxuMd62XRlKmaRLtAJdJmCMmRGm8CN/FehVu1CCmt6ZyUbXXUcJPDRorkBw4qW0QHGwy2Y3cs5A3j7yoOM6GPjgaDiVjUvXwgi8bVJ+8wDh6E6FIn7zy+oRnEZAzoNLTiIziEnDXXA4zMSDGORWSvKmTXZYY3DuRcgzwc4b2iZkkwRjM6BXbPQY8wX9XPESAeDgMt1XTG9g+O4xdpPkU3IuWxZ7OVHaPpkd78iYDvdwDzhRf7PVRoWPPBrx/ygeq0V3Sf5kHZVV+VmvuRcoPaWmCCO9KVvqyc+nG4nci5VyiUyME7kSoSiVGRgsuQHKuUSmRgEpQhCRyiUkIByuo2Bv9Qzq2tFMuF7iQe1uy6043A8DoSuWWx2Dpd1HQEu/NI04OBBuXJd0ZVI+7xR2WdaNKT1cGbPavZt1F74PW0yMTAcARvDjkwGiR+bhJWlrUi0lhxBJHvZE4wd/03aDptl9shAFSRjJLWubpG7d3NV23U2bUAQDNptawsa151GYjJxO6eK8h+ZB++j1MUqsf/NnJtokGPePumBmdREnPfzlXUpZkE3RktPCBxHd/BK2+0eztTi1rveAcOGsFpcGmbYjWDwWBW6Oq3kdW4wXMuaDHeHRG8Zngo1qXMxdCceMQqVS4h1UmztCQ3fb/AOOZIGcnOip2jamuJbRcYuDgJDTGmWkCSLhnn552y7MHsIqTTAkZdFjm5lzXgOIM6xxzvWDtQBEMDcNgQZLi3JuxiCT5iN66POTp6enYzVFxk2/qUxukgxkGD3QDEhOxpJBB79Hd92v7cZVbfezqWtBIg9mSRE7pJ9VJusxrPCMEtOd+AsWS95OCOAyNNc47XDJ9fNMMZiMjfA0G/wAB6KBc3yE8gN3qz/17pqLmnDiNxmRdIjiZObTlFknct6LGsE22yMAkTpLQS3uEhb7oLoU1gKj8C6CXNEVBbjugngdI3rU7NWsBjtXdmNw3EOgzoCPshban0qCwibA0kDtEgMJkAjInA84GiNs1puPFm82/b27PTim66cBwAGYgC4ci3iMRhchtG1PbMVYOcEAzHMNMk5ycZ1WFt20uqO7TpG7gAsdehQtcJNs5K9622ki6vtDnxdGBAhrWwJncBvJ81Smhd6SSwjz223lghJCkgaEkIBoSQgBCSFIGhJEqANCSEALZ9HdLdSItBAzEHJIgyZ7t25axCzqU41FiRpTqSpvVE7DZvbUNEdSBniHY4yYysp3tvQPvUXnd7rOX+778VxWyVGteC8OcBmGuDDO6HFrgMxuUtvqsfUJpMNJm5hcXkfqOq43Y0s4w+52K/rJZ1LsdyPaLYqoIfLZybg6Z3kESJycjOVh7X0Ns1VjXbORT3EvD3SIhrbwezv1n3jxM8UsnYa72PHVuc0nW2MgZyDgjvwNVlOwUVmEu5eN+5vE4pmf0p0I6i17y0SSxpqh1zXziBnEBztwmD4YlSqHRMeJMRBOfERgcVmbfW6xtpJdbk4gEtEgkd4mNNFhVXwWi0mSXXEzDoODnEid3yXIn1N5tN7ug7A7skawDGBA0LiDO4fFFPBgZxdB5SN/KEgXDzdAzME3NG8HUZ4ZQSZM47MzBGGznn77sz8Ao+Bmtwm0ogtN0BzgNZaN0ganHpnCg8va5usG4TAtwZGe4ndqw4VuSQ7EDQRktt3xroM5RtFQA5BtPZgi5pBs9O3y378q2d5ZYH1d5MkNkkiG8biJ78mfip7P0W6pba5pLrhEx7oBMTqpF4EkCYbJyJG5pHgSPqsjovZetDTTfDRdBaHCHBwgYgtJF3nvxN4V5wXuseRCb3732KavQNdswy+PyOa4/4g3ei1h54XoWz0TTb23OcJtucGg4BgF0ch6rT9IUaFZxc5vV4y9pDe4lpMO1knXHl0Ur55xNditfw+KWab7/ANnKIWZW2Foi2tSeTuuAx3yQPNYtSkW6jnqCPMYXoRqxlwZ50qU48URRKUolaGeBpIlCAaSEIAQhCAEIQgBCEKACEIQkFsuiGMeHsc2SRM8W72n4/YWtVuy7QabpHAjzWFeDlBpGtCSjNNm3r9FuDbqbXPpgNbLZe6QSTgaYLcgcM5gYzGESCJiJnAkiW/JbfZenGi0TcP1B2musTPLTiVs6W20agc5zW+6MlouODibc6bt500J8WSnF70e3GEJ4akcudnm4AiZaWjlaBJE8dxOh88aqQC7uAEjcYdE+IPiuvpdGUnlrqcAyCAAAdJI5jXBmCVkV9jY+L2NqQSO1DnAxgEEakT5KmtIu7bK4o4YtgcrrJyJuBj0H3CyKVKQQADJM4uzgns7iLSfA943FXoh2bCCxzri3FsB1w5HPCMhGw9FPDRMUiSJggzGnukY78+atrWDONtLVgwG9FFziWiCWgQ6BMOEakTqQcbwul2GhTosBLQ+oTAkAxIGmpjPHd3TqhUaQB1tR5vDv9NpaYHKctOM8hGmM7pJzn0g5sAROQQ8agScxrpORGqJ71kt5aisop6T9ofea0OkDtuMDAGQOGu5crte3OqYOkkjjnXtakH5KG2Ah0EkiJGIidR4feqoXq29CONR5VxXnqcQQhNdpxiQhCAaEkIByhJCkDQkhANCSFAGhJCAYE/FJAKEA0kIQAsiltWgcA5o5CVjoWc6cZLDNKdSUHmJ0NL2gDRgyYJlzSbTAtA10LRyk6QoVPaM3Ej8Ul1rbQTndJzJnH1WgQubYaZ1O/qPodXR9p6Y/N+ImTIy2BpoBjOmNeO12XbmVIggiTpgnQg8INw0PwXn8rJoba5gAhrowLhkZnDhB13SsKlh/yb0vEWuJ6G3q4MENE6RGonjniqam0NE6HGdD5t14d/guN/vJtMXNMAQHdkxxJz971EdLGCDcdPxGNdWjEO1znVcuxTR2PxCDXE2/Stakey9oAGhJsd70mWAF0dozprgzlaTbXUCT1Qc2CQA7LXdxmWjdOd2Mkidbb2OOWFupy6+THZBFoxOO4+eDWfcZgDTAEDTxXbb0ZJ78r5HDc14tZWH8yIQkhegjzWNCSFIGhJCAEJITIwNCSEA0ISQDlCEkA0ShCAEJJqACEkIBpJSiUJwOUJShQBylKEkA5RKSUpkklKJUZTlMjA0SoymmQOUSlKJTICU5VUqUqMk4JolQlNTkjBOUSoyiUyRglKUqMpSmScE5TGTCrlBKjJKRk09mc6LWl06EaHnO7xU9r2J9L3hjiDIngsajWLDI+xr4eCyqO3xMgnEABzmgc8HUQPVZSlUT3b0bxjSa3tpmLKUqe0VS9xcdSZ1J9Sq1qnuMGknuBEpITIHKJSSUAlKUoQgCUIRCAEIhEIAQhCAJRKSEAk0IQsCYQhCBpIQpIBCSFAGmhCAiVI/IfBCFHMt+X7+IkIQpKghJCAaSEIBhCEIBhCEIQJNCEAkIQhIISQgP/9k=">
            <a:extLst>
              <a:ext uri="{FF2B5EF4-FFF2-40B4-BE49-F238E27FC236}">
                <a16:creationId xmlns:a16="http://schemas.microsoft.com/office/drawing/2014/main" id="{2A2B1AD4-E4BD-40D1-99EB-25A862A3D95C}"/>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GB" altLang="en-US" sz="1800">
              <a:solidFill>
                <a:srgbClr val="000000"/>
              </a:solidFill>
            </a:endParaRPr>
          </a:p>
        </p:txBody>
      </p:sp>
      <p:sp>
        <p:nvSpPr>
          <p:cNvPr id="145413" name="AutoShape 6" descr="data:image/jpeg;base64,/9j/4AAQSkZJRgABAQAAAQABAAD/2wCEAAkGBxQQEBQUEhQVEBQUFBQQFRUUFRQVFRQUFRQWFhQUFBQYHCggGBwlHBQUITEhJSkrLy4uFx8zODMsNygtLisBCgoKDg0OGhAQGy0mHyQsLCwvNzAsLCwuLCwsLCwsLCwsLCw0LCwsLCwsLCwsLCwsLCwsLCwsLCwsLCwsLCwsLP/AABEIAOEA4AMBIgACEQEDEQH/xAAbAAACAgMBAAAAAAAAAAAAAAAAAQIDBAUGB//EADwQAAEDAwEEBwYFAwMFAAAAAAEAAhEDEiExBEFRYQUTInGBkaEGMrHB0fBCUoLh8RQVkiNiwhZTcqKy/8QAGgEBAAMBAQEAAAAAAAAAAAAAAAECAwQFBv/EADIRAAIBAwEGAwYHAQEAAAAAAAABAgMEERIUITFBUZEFE6EVImGx4fAyQnGBwdHxUiP/2gAMAwEAAhEDEQA/ANm3ZjKy6eycluG0HTr8FlU6bh9he1K4PjaXhsVxz2NIzZ1kMoLbdUTrB8kxSPLyCxdbJ2RskjWCimKK2XVJ9Uq+YabMa8UE27MVsOpUhRUOoWVsjXjZTwQ7ZiNRC2rKcfypFhPNV81mmyxwadtAb5HgrRszPzHyH1WwOz8kDZ08wK2xyNU/Zo0Mqs0Fu+p5eirfQJ3egHwUqqVlaI039OeCX9KeB8ltxQIU4cOKt5rKbGuZo3bMQodQugfJGQT5Ko0h+VSqzKyso8maM7KRqD5Ks7OeC6Ak/lUH8mlSqzKSsYdfQ0DtlPA+Sqds66J5J/Cq+0NArqszGVhDr6HOu2UqB2N24E9wldIXvUTWqfYV1XkYvw6lzb7fU5o7DU/I7/Eql+zuGrSPArqHbRU4+ix6lapx9FdV5dEYT8PpLg32X9nPDZXnRjj+kqJ2ZwIlpbJjIIW5qVKn5isSKhcJJP3wWqqN9DmnQhHctXZHWdWJU2sC5H/qOpPuj78FIe0j+HqPouPZah7vtK3XXsdeGBTDQuPHtM/8rT5j5od7Sv4AKuyVS3tS3XXsdjATwuKPtFU5ev1Q72hfu/8AopsdQj2vQ+PY7eQgELhf79Vn3gOXa+sqt/TlQ/iA7gfmVOxT6ke2KXRnoAeneuDZ064HtCeYd/KtPtGQMA/5H6Krs5mi8Xo8/wCTt70F/NcP/wBRk6g/5/KEH2hfGAR3vn5JsdQn2vQ+8nb3oL1wzvaKpugd5PyIUR0/U3we5xHzKnYplX4xR+J3F4SLguMb7QOOoPPtx8Qg9NmJg/5/so2SZPtWizsiQkXBcX/enO3OHc4fFVO6RG8O9D81ZWcuZSXi0OSO4vSLwuGd0qRpf/lHwlIdKnfeP1Sp2OXUp7Wh09Tubki5cP8A3KfxP8Sl/cz+eoO8n6qdjfUr7Wj/AM+p2xcPslQJH2SuJqdJk6vfHD65QOlXAe+/xzjxKtsj6lfasW/wP0O0kKJIXGnpuofxx3gH4BQHSz9S908jjyRWsuoficOUX6HYug/ZVdjZ0XJHpV51e7w+8qY6RqESDUjukHx/dTs8lzIV7Gf5TDNE8kjT5j0+q5s1zxKbZOjSYzgEx5LbafgcCs2+fodF1f8AuHmn1Y4/H6rQNo1CJscBEyRaI0mTiFGoXMNrsEcwdRO7kVVXUXuLOxqJZfyOjAaP4+qVg4rnhtLhoSPEhTG2v/MVbaImbtZ9TfBk/wAtCv8A6URIew8rnD4gLnP693E/sgbe/j8FEq6fAtC3ceKTOkGwE+6WO3QKgHxcFXUoObgtj9RP/KFoRt7+Po36KQ6QcOB8P4RVlzf33LSo7ty9fp/Jt3N5ep+qPD4/VasdJHgPVTHSI3t9fXIWnnQ6/Mx8ief8Nge4peaw6e10jr2Sd9jSPMZ9Fl0KrXYa9p3xAnnAOVaNRPh8ys6Wlb89v6Y8fcokK3q+aBRHErTJz5RWyCdw7zCHwDGvcVPqRxPojqRxPohOqOCqR9/wiQrDQHH0CRo8I8oQakVkjifL91Exx9FYaPIeZS6rkPM/RC2pEWGNDHhnwO5RIG/Pfd9eSkaXL1/ZRNLkfRMIspvhkiWjkPP5lQLOasNM8/RKzkfIJgtqKrOam0xvdG8B8THgizkfVFn3P7KHFMsptcDWu2KAD1lInMi55znHZbHrvVrtxFdjZP4WVAWg7psEjlyCsLE7AuN2meL+R6CvccI+rMUbKXky+kSIPae4B8k4BwR42qVLYarmSGhzYAEGncdYwM4JzO7HBXmmFHqRwCh2kuT9CVeR5x9f9MjYOiawcC+mHA6i6k50QTgOJABPjgab79u6JZ7rAASGwTUYIIMOntZx8Tk4Wv8A6ZvAIdQHBZOyqZzq9PqbK/pKOnR3f0Mzb+h4aTTbJAbAa9rnEn35aCdJiRvHip9G9CPdJq0yBgNti4ntE+7JaOJjcI4LX9QOCkynGhI8T3qHZVdOFL77kq/o6tTh+2Vj5HRVugqVgAxJyYF9syADAIwdTOANVz7+hqn+oWx/pusLTN2dNWgaQfEKWY1O/eczx8lKnUe3R7x+o45DgFSFlXjwkXqX1tUxmGP0Km9DViMBrskAB7SSWmHQJ3HHgVXTaKZirRqOMxFzmacrJ4LOZtNQZ6x28ZM6mT6qwbbV/wC44chj771fZrjnju0ZbRarfHK/ZMDs4Ia4N6oEYa9lMuxg5LQSr6YIgXmBm0Yb32jHosc1JycneYElAfC7adGKitSWfvqebXuJuT0SePvoZYTuWGaqXWLc4/LbM25K5YfWo61SPLMy5K5YnWI6xB5Zl3JXLGFVHWIPLMm5K9Y/WJdYhOgyC9RL1T1iRehOgtL0r+5VXpXITpKCiESiVU3CEwEpRKAmEKMpShGCaFC5K5Mk4LJRKruRcmRgslFyquTlMjSWXIL1Vci5RkaSy9K9VylcmSdJbeneqgUpTI0l16L1RKLk1DSXXo6xUXIlNROgv6xK9U3JXKNQ0F96L1Rci5NROkvvTuWPcmHKdRGktJSuVZci5RknSTLkrlC5EqMk6SdyJSbJMATPDJPKFlUejqrxIp1eX+n2T+ouHwWc6sIfiZrTt51PwrJjJSr9p6Pq0/fY5vhIHeRosRTGpGW+LyVnSlB4kmv1RZKUqKJVslcE5TJVcp3KckYHKLkpQShOAlEpFygVGScFkolVgouTI0lkolQlKUyMEikSoyiVGScDlKVGUEqMlsErkSoSlKZGCyUAquUwUyME7kXKqUpUaidJaCncqi+UXImS0W3LN2bperT3hw33ASe98Tw8lrZRcsqtOFVYmsmlGrUpPMHg3O1dMU6o7dHtQALXmBGmgAO/EcVq6lSTgQPvjMfeVTencqUqMKX4W+5rWuKlVe+l2LQeKcqm9O9dGTl0ltyJVNyLkyRpLbkXKq5IuTJOktuSuVVyLlGSdJbKcqm5FyZGktlKVXci5TkaScolV3JFyjJOknciVXclcoyTpLZRKquRcoyTpLZRKquQCmRpH1mUOfw0VBKJVcl8FtydyplOUyNJbcrKdMumATETGvDTeseVsalDqqZ0LyAZaZIncDyGSR64WFxceXH4vgbUKDqS+CMKoW5DZmAM63EZBEaZURiMaRMyRxk5ym+3OoIyZ1neDGIPyPjNhiDPvAx3HUg78c968mVRt5Z3qCX6FTHZkGOIG4zrIGNVl9Q4sviREk+MceJA4rHZTJg6RzB0xMfevdOx6L2dz3Fgy0tMjtNAyMjjj7yVeFy6byV2dVPdMCUQYmDCydu2M0jjtAyBxxuMd62XRlKmaRLtAJdJmCMmRGm8CN/FehVu1CCmt6ZyUbXXUcJPDRorkBw4qW0QHGwy2Y3cs5A3j7yoOM6GPjgaDiVjUvXwgi8bVJ+8wDh6E6FIn7zy+oRnEZAzoNLTiIziEnDXXA4zMSDGORWSvKmTXZYY3DuRcgzwc4b2iZkkwRjM6BXbPQY8wX9XPESAeDgMt1XTG9g+O4xdpPkU3IuWxZ7OVHaPpkd78iYDvdwDzhRf7PVRoWPPBrx/ygeq0V3Sf5kHZVV+VmvuRcoPaWmCCO9KVvqyc+nG4nci5VyiUyME7kSoSiVGRgsuQHKuUSmRgEpQhCRyiUkIByuo2Bv9Qzq2tFMuF7iQe1uy6043A8DoSuWWx2Dpd1HQEu/NI04OBBuXJd0ZVI+7xR2WdaNKT1cGbPavZt1F74PW0yMTAcARvDjkwGiR+bhJWlrUi0lhxBJHvZE4wd/03aDptl9shAFSRjJLWubpG7d3NV23U2bUAQDNptawsa151GYjJxO6eK8h+ZB++j1MUqsf/NnJtokGPePumBmdREnPfzlXUpZkE3RktPCBxHd/BK2+0eztTi1rveAcOGsFpcGmbYjWDwWBW6Oq3kdW4wXMuaDHeHRG8Zngo1qXMxdCceMQqVS4h1UmztCQ3fb/AOOZIGcnOip2jamuJbRcYuDgJDTGmWkCSLhnn552y7MHsIqTTAkZdFjm5lzXgOIM6xxzvWDtQBEMDcNgQZLi3JuxiCT5iN66POTp6enYzVFxk2/qUxukgxkGD3QDEhOxpJBB79Hd92v7cZVbfezqWtBIg9mSRE7pJ9VJusxrPCMEtOd+AsWS95OCOAyNNc47XDJ9fNMMZiMjfA0G/wAB6KBc3yE8gN3qz/17pqLmnDiNxmRdIjiZObTlFknct6LGsE22yMAkTpLQS3uEhb7oLoU1gKj8C6CXNEVBbjugngdI3rU7NWsBjtXdmNw3EOgzoCPshban0qCwibA0kDtEgMJkAjInA84GiNs1puPFm82/b27PTim66cBwAGYgC4ci3iMRhchtG1PbMVYOcEAzHMNMk5ycZ1WFt20uqO7TpG7gAsdehQtcJNs5K9622ki6vtDnxdGBAhrWwJncBvJ81Smhd6SSwjz223lghJCkgaEkIBoSQgBCSFIGhJEqANCSEALZ9HdLdSItBAzEHJIgyZ7t25axCzqU41FiRpTqSpvVE7DZvbUNEdSBniHY4yYysp3tvQPvUXnd7rOX+778VxWyVGteC8OcBmGuDDO6HFrgMxuUtvqsfUJpMNJm5hcXkfqOq43Y0s4w+52K/rJZ1LsdyPaLYqoIfLZybg6Z3kESJycjOVh7X0Ns1VjXbORT3EvD3SIhrbwezv1n3jxM8UsnYa72PHVuc0nW2MgZyDgjvwNVlOwUVmEu5eN+5vE4pmf0p0I6i17y0SSxpqh1zXziBnEBztwmD4YlSqHRMeJMRBOfERgcVmbfW6xtpJdbk4gEtEgkd4mNNFhVXwWi0mSXXEzDoODnEid3yXIn1N5tN7ug7A7skawDGBA0LiDO4fFFPBgZxdB5SN/KEgXDzdAzME3NG8HUZ4ZQSZM47MzBGGznn77sz8Ao+Bmtwm0ogtN0BzgNZaN0ganHpnCg8va5usG4TAtwZGe4ndqw4VuSQ7EDQRktt3xroM5RtFQA5BtPZgi5pBs9O3y378q2d5ZYH1d5MkNkkiG8biJ78mfip7P0W6pba5pLrhEx7oBMTqpF4EkCYbJyJG5pHgSPqsjovZetDTTfDRdBaHCHBwgYgtJF3nvxN4V5wXuseRCb3732KavQNdswy+PyOa4/4g3ei1h54XoWz0TTb23OcJtucGg4BgF0ch6rT9IUaFZxc5vV4y9pDe4lpMO1knXHl0Ur55xNditfw+KWab7/ANnKIWZW2Foi2tSeTuuAx3yQPNYtSkW6jnqCPMYXoRqxlwZ50qU48URRKUolaGeBpIlCAaSEIAQhCAEIQgBCEKACEIQkFsuiGMeHsc2SRM8W72n4/YWtVuy7QabpHAjzWFeDlBpGtCSjNNm3r9FuDbqbXPpgNbLZe6QSTgaYLcgcM5gYzGESCJiJnAkiW/JbfZenGi0TcP1B2musTPLTiVs6W20agc5zW+6MlouODibc6bt500J8WSnF70e3GEJ4akcudnm4AiZaWjlaBJE8dxOh88aqQC7uAEjcYdE+IPiuvpdGUnlrqcAyCAAAdJI5jXBmCVkV9jY+L2NqQSO1DnAxgEEakT5KmtIu7bK4o4YtgcrrJyJuBj0H3CyKVKQQADJM4uzgns7iLSfA943FXoh2bCCxzri3FsB1w5HPCMhGw9FPDRMUiSJggzGnukY78+atrWDONtLVgwG9FFziWiCWgQ6BMOEakTqQcbwul2GhTosBLQ+oTAkAxIGmpjPHd3TqhUaQB1tR5vDv9NpaYHKctOM8hGmM7pJzn0g5sAROQQ8agScxrpORGqJ71kt5aisop6T9ofea0OkDtuMDAGQOGu5crte3OqYOkkjjnXtakH5KG2Ah0EkiJGIidR4feqoXq29CONR5VxXnqcQQhNdpxiQhCAaEkIByhJCkDQkhANCSFAGhJCAYE/FJAKEA0kIQAsiltWgcA5o5CVjoWc6cZLDNKdSUHmJ0NL2gDRgyYJlzSbTAtA10LRyk6QoVPaM3Ej8Ul1rbQTndJzJnH1WgQubYaZ1O/qPodXR9p6Y/N+ImTIy2BpoBjOmNeO12XbmVIggiTpgnQg8INw0PwXn8rJoba5gAhrowLhkZnDhB13SsKlh/yb0vEWuJ6G3q4MENE6RGonjniqam0NE6HGdD5t14d/guN/vJtMXNMAQHdkxxJz971EdLGCDcdPxGNdWjEO1znVcuxTR2PxCDXE2/Stakey9oAGhJsd70mWAF0dozprgzlaTbXUCT1Qc2CQA7LXdxmWjdOd2Mkidbb2OOWFupy6+THZBFoxOO4+eDWfcZgDTAEDTxXbb0ZJ78r5HDc14tZWH8yIQkhegjzWNCSFIGhJCAEJITIwNCSEA0ISQDlCEkA0ShCAEJJqACEkIBpJSiUJwOUJShQBylKEkA5RKSUpkklKJUZTlMjA0SoymmQOUSlKJTICU5VUqUqMk4JolQlNTkjBOUSoyiUyRglKUqMpSmScE5TGTCrlBKjJKRk09mc6LWl06EaHnO7xU9r2J9L3hjiDIngsajWLDI+xr4eCyqO3xMgnEABzmgc8HUQPVZSlUT3b0bxjSa3tpmLKUqe0VS9xcdSZ1J9Sq1qnuMGknuBEpITIHKJSSUAlKUoQgCUIRCAEIhEIAQhCAJRKSEAk0IQsCYQhCBpIQpIBCSFAGmhCAiVI/IfBCFHMt+X7+IkIQpKghJCAaSEIBhCEIBhCEIQJNCEAkIQhIISQgP/9k=">
            <a:extLst>
              <a:ext uri="{FF2B5EF4-FFF2-40B4-BE49-F238E27FC236}">
                <a16:creationId xmlns:a16="http://schemas.microsoft.com/office/drawing/2014/main" id="{7FAD4C3A-17F9-4FF6-83AE-FE0117361FE4}"/>
              </a:ext>
            </a:extLst>
          </p:cNvPr>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GB" altLang="en-US" sz="1800">
              <a:solidFill>
                <a:srgbClr val="000000"/>
              </a:solidFill>
            </a:endParaRPr>
          </a:p>
        </p:txBody>
      </p:sp>
      <p:sp>
        <p:nvSpPr>
          <p:cNvPr id="145414" name="AutoShape 8" descr="data:image/jpeg;base64,/9j/4AAQSkZJRgABAQAAAQABAAD/2wCEAAkGBxQQEBQUEhQVEBQUFBQQFRUUFRQVFRQUFRQWFhQUFBQYHCggGBwlHBQUITEhJSkrLy4uFx8zODMsNygtLisBCgoKDg0OGhAQGy0mHyQsLCwvNzAsLCwuLCwsLCwsLCwsLCw0LCwsLCwsLCwsLCwsLCwsLCwsLCwsLCwsLCwsLP/AABEIAOEA4AMBIgACEQEDEQH/xAAbAAACAgMBAAAAAAAAAAAAAAAAAQIDBAUGB//EADwQAAEDAwEEBwYFAwMFAAAAAAEAAhEDEiExBEFRYQUTInGBkaEGMrHB0fBCUoLh8RQVkiNiwhZTcqKy/8QAGgEBAAMBAQEAAAAAAAAAAAAAAAECAwQFBv/EADIRAAIBAwEGAwYHAQEAAAAAAAABAgMEERIUITFBUZEFE6EVImGx4fAyQnGBwdHxUiP/2gAMAwEAAhEDEQA/ANm3ZjKy6eycluG0HTr8FlU6bh9he1K4PjaXhsVxz2NIzZ1kMoLbdUTrB8kxSPLyCxdbJ2RskjWCimKK2XVJ9Uq+YabMa8UE27MVsOpUhRUOoWVsjXjZTwQ7ZiNRC2rKcfypFhPNV81mmyxwadtAb5HgrRszPzHyH1WwOz8kDZ08wK2xyNU/Zo0Mqs0Fu+p5eirfQJ3egHwUqqVlaI039OeCX9KeB8ltxQIU4cOKt5rKbGuZo3bMQodQugfJGQT5Ko0h+VSqzKyso8maM7KRqD5Ks7OeC6Ak/lUH8mlSqzKSsYdfQ0DtlPA+Sqds66J5J/Cq+0NArqszGVhDr6HOu2UqB2N24E9wldIXvUTWqfYV1XkYvw6lzb7fU5o7DU/I7/Eql+zuGrSPArqHbRU4+ix6lapx9FdV5dEYT8PpLg32X9nPDZXnRjj+kqJ2ZwIlpbJjIIW5qVKn5isSKhcJJP3wWqqN9DmnQhHctXZHWdWJU2sC5H/qOpPuj78FIe0j+HqPouPZah7vtK3XXsdeGBTDQuPHtM/8rT5j5od7Sv4AKuyVS3tS3XXsdjATwuKPtFU5ev1Q72hfu/8AopsdQj2vQ+PY7eQgELhf79Vn3gOXa+sqt/TlQ/iA7gfmVOxT6ke2KXRnoAeneuDZ064HtCeYd/KtPtGQMA/5H6Krs5mi8Xo8/wCTt70F/NcP/wBRk6g/5/KEH2hfGAR3vn5JsdQn2vQ+8nb3oL1wzvaKpugd5PyIUR0/U3we5xHzKnYplX4xR+J3F4SLguMb7QOOoPPtx8Qg9NmJg/5/so2SZPtWizsiQkXBcX/enO3OHc4fFVO6RG8O9D81ZWcuZSXi0OSO4vSLwuGd0qRpf/lHwlIdKnfeP1Sp2OXUp7Wh09Tubki5cP8A3KfxP8Sl/cz+eoO8n6qdjfUr7Wj/AM+p2xcPslQJH2SuJqdJk6vfHD65QOlXAe+/xzjxKtsj6lfasW/wP0O0kKJIXGnpuofxx3gH4BQHSz9S908jjyRWsuoficOUX6HYug/ZVdjZ0XJHpV51e7w+8qY6RqESDUjukHx/dTs8lzIV7Gf5TDNE8kjT5j0+q5s1zxKbZOjSYzgEx5LbafgcCs2+fodF1f8AuHmn1Y4/H6rQNo1CJscBEyRaI0mTiFGoXMNrsEcwdRO7kVVXUXuLOxqJZfyOjAaP4+qVg4rnhtLhoSPEhTG2v/MVbaImbtZ9TfBk/wAtCv8A6URIew8rnD4gLnP693E/sgbe/j8FEq6fAtC3ceKTOkGwE+6WO3QKgHxcFXUoObgtj9RP/KFoRt7+Po36KQ6QcOB8P4RVlzf33LSo7ty9fp/Jt3N5ep+qPD4/VasdJHgPVTHSI3t9fXIWnnQ6/Mx8ief8Nge4peaw6e10jr2Sd9jSPMZ9Fl0KrXYa9p3xAnnAOVaNRPh8ys6Wlb89v6Y8fcokK3q+aBRHErTJz5RWyCdw7zCHwDGvcVPqRxPojqRxPohOqOCqR9/wiQrDQHH0CRo8I8oQakVkjifL91Exx9FYaPIeZS6rkPM/RC2pEWGNDHhnwO5RIG/Pfd9eSkaXL1/ZRNLkfRMIspvhkiWjkPP5lQLOasNM8/RKzkfIJgtqKrOam0xvdG8B8THgizkfVFn3P7KHFMsptcDWu2KAD1lInMi55znHZbHrvVrtxFdjZP4WVAWg7psEjlyCsLE7AuN2meL+R6CvccI+rMUbKXky+kSIPae4B8k4BwR42qVLYarmSGhzYAEGncdYwM4JzO7HBXmmFHqRwCh2kuT9CVeR5x9f9MjYOiawcC+mHA6i6k50QTgOJABPjgab79u6JZ7rAASGwTUYIIMOntZx8Tk4Wv8A6ZvAIdQHBZOyqZzq9PqbK/pKOnR3f0Mzb+h4aTTbJAbAa9rnEn35aCdJiRvHip9G9CPdJq0yBgNti4ntE+7JaOJjcI4LX9QOCkynGhI8T3qHZVdOFL77kq/o6tTh+2Vj5HRVugqVgAxJyYF9syADAIwdTOANVz7+hqn+oWx/pusLTN2dNWgaQfEKWY1O/eczx8lKnUe3R7x+o45DgFSFlXjwkXqX1tUxmGP0Km9DViMBrskAB7SSWmHQJ3HHgVXTaKZirRqOMxFzmacrJ4LOZtNQZ6x28ZM6mT6qwbbV/wC44chj771fZrjnju0ZbRarfHK/ZMDs4Ia4N6oEYa9lMuxg5LQSr6YIgXmBm0Yb32jHosc1JycneYElAfC7adGKitSWfvqebXuJuT0SePvoZYTuWGaqXWLc4/LbM25K5YfWo61SPLMy5K5YnWI6xB5Zl3JXLGFVHWIPLMm5K9Y/WJdYhOgyC9RL1T1iRehOgtL0r+5VXpXITpKCiESiVU3CEwEpRKAmEKMpShGCaFC5K5Mk4LJRKruRcmRgslFyquTlMjSWXIL1Vci5RkaSy9K9VylcmSdJbeneqgUpTI0l16L1RKLk1DSXXo6xUXIlNROgv6xK9U3JXKNQ0F96L1Rci5NROkvvTuWPcmHKdRGktJSuVZci5RknSTLkrlC5EqMk6SdyJSbJMATPDJPKFlUejqrxIp1eX+n2T+ouHwWc6sIfiZrTt51PwrJjJSr9p6Pq0/fY5vhIHeRosRTGpGW+LyVnSlB4kmv1RZKUqKJVslcE5TJVcp3KckYHKLkpQShOAlEpFygVGScFkolVgouTI0lkolQlKUyMEikSoyiVGScDlKVGUEqMlsErkSoSlKZGCyUAquUwUyME7kXKqUpUaidJaCncqi+UXImS0W3LN2bperT3hw33ASe98Tw8lrZRcsqtOFVYmsmlGrUpPMHg3O1dMU6o7dHtQALXmBGmgAO/EcVq6lSTgQPvjMfeVTencqUqMKX4W+5rWuKlVe+l2LQeKcqm9O9dGTl0ltyJVNyLkyRpLbkXKq5IuTJOktuSuVVyLlGSdJbKcqm5FyZGktlKVXci5TkaScolV3JFyjJOknciVXclcoyTpLZRKquRcoyTpLZRKquQCmRpH1mUOfw0VBKJVcl8FtydyplOUyNJbcrKdMumATETGvDTeseVsalDqqZ0LyAZaZIncDyGSR64WFxceXH4vgbUKDqS+CMKoW5DZmAM63EZBEaZURiMaRMyRxk5ym+3OoIyZ1neDGIPyPjNhiDPvAx3HUg78c968mVRt5Z3qCX6FTHZkGOIG4zrIGNVl9Q4sviREk+MceJA4rHZTJg6RzB0xMfevdOx6L2dz3Fgy0tMjtNAyMjjj7yVeFy6byV2dVPdMCUQYmDCydu2M0jjtAyBxxuMd62XRlKmaRLtAJdJmCMmRGm8CN/FehVu1CCmt6ZyUbXXUcJPDRorkBw4qW0QHGwy2Y3cs5A3j7yoOM6GPjgaDiVjUvXwgi8bVJ+8wDh6E6FIn7zy+oRnEZAzoNLTiIziEnDXXA4zMSDGORWSvKmTXZYY3DuRcgzwc4b2iZkkwRjM6BXbPQY8wX9XPESAeDgMt1XTG9g+O4xdpPkU3IuWxZ7OVHaPpkd78iYDvdwDzhRf7PVRoWPPBrx/ygeq0V3Sf5kHZVV+VmvuRcoPaWmCCO9KVvqyc+nG4nci5VyiUyME7kSoSiVGRgsuQHKuUSmRgEpQhCRyiUkIByuo2Bv9Qzq2tFMuF7iQe1uy6043A8DoSuWWx2Dpd1HQEu/NI04OBBuXJd0ZVI+7xR2WdaNKT1cGbPavZt1F74PW0yMTAcARvDjkwGiR+bhJWlrUi0lhxBJHvZE4wd/03aDptl9shAFSRjJLWubpG7d3NV23U2bUAQDNptawsa151GYjJxO6eK8h+ZB++j1MUqsf/NnJtokGPePumBmdREnPfzlXUpZkE3RktPCBxHd/BK2+0eztTi1rveAcOGsFpcGmbYjWDwWBW6Oq3kdW4wXMuaDHeHRG8Zngo1qXMxdCceMQqVS4h1UmztCQ3fb/AOOZIGcnOip2jamuJbRcYuDgJDTGmWkCSLhnn552y7MHsIqTTAkZdFjm5lzXgOIM6xxzvWDtQBEMDcNgQZLi3JuxiCT5iN66POTp6enYzVFxk2/qUxukgxkGD3QDEhOxpJBB79Hd92v7cZVbfezqWtBIg9mSRE7pJ9VJusxrPCMEtOd+AsWS95OCOAyNNc47XDJ9fNMMZiMjfA0G/wAB6KBc3yE8gN3qz/17pqLmnDiNxmRdIjiZObTlFknct6LGsE22yMAkTpLQS3uEhb7oLoU1gKj8C6CXNEVBbjugngdI3rU7NWsBjtXdmNw3EOgzoCPshban0qCwibA0kDtEgMJkAjInA84GiNs1puPFm82/b27PTim66cBwAGYgC4ci3iMRhchtG1PbMVYOcEAzHMNMk5ycZ1WFt20uqO7TpG7gAsdehQtcJNs5K9622ki6vtDnxdGBAhrWwJncBvJ81Smhd6SSwjz223lghJCkgaEkIBoSQgBCSFIGhJEqANCSEALZ9HdLdSItBAzEHJIgyZ7t25axCzqU41FiRpTqSpvVE7DZvbUNEdSBniHY4yYysp3tvQPvUXnd7rOX+778VxWyVGteC8OcBmGuDDO6HFrgMxuUtvqsfUJpMNJm5hcXkfqOq43Y0s4w+52K/rJZ1LsdyPaLYqoIfLZybg6Z3kESJycjOVh7X0Ns1VjXbORT3EvD3SIhrbwezv1n3jxM8UsnYa72PHVuc0nW2MgZyDgjvwNVlOwUVmEu5eN+5vE4pmf0p0I6i17y0SSxpqh1zXziBnEBztwmD4YlSqHRMeJMRBOfERgcVmbfW6xtpJdbk4gEtEgkd4mNNFhVXwWi0mSXXEzDoODnEid3yXIn1N5tN7ug7A7skawDGBA0LiDO4fFFPBgZxdB5SN/KEgXDzdAzME3NG8HUZ4ZQSZM47MzBGGznn77sz8Ao+Bmtwm0ogtN0BzgNZaN0ganHpnCg8va5usG4TAtwZGe4ndqw4VuSQ7EDQRktt3xroM5RtFQA5BtPZgi5pBs9O3y378q2d5ZYH1d5MkNkkiG8biJ78mfip7P0W6pba5pLrhEx7oBMTqpF4EkCYbJyJG5pHgSPqsjovZetDTTfDRdBaHCHBwgYgtJF3nvxN4V5wXuseRCb3732KavQNdswy+PyOa4/4g3ei1h54XoWz0TTb23OcJtucGg4BgF0ch6rT9IUaFZxc5vV4y9pDe4lpMO1knXHl0Ur55xNditfw+KWab7/ANnKIWZW2Foi2tSeTuuAx3yQPNYtSkW6jnqCPMYXoRqxlwZ50qU48URRKUolaGeBpIlCAaSEIAQhCAEIQgBCEKACEIQkFsuiGMeHsc2SRM8W72n4/YWtVuy7QabpHAjzWFeDlBpGtCSjNNm3r9FuDbqbXPpgNbLZe6QSTgaYLcgcM5gYzGESCJiJnAkiW/JbfZenGi0TcP1B2musTPLTiVs6W20agc5zW+6MlouODibc6bt500J8WSnF70e3GEJ4akcudnm4AiZaWjlaBJE8dxOh88aqQC7uAEjcYdE+IPiuvpdGUnlrqcAyCAAAdJI5jXBmCVkV9jY+L2NqQSO1DnAxgEEakT5KmtIu7bK4o4YtgcrrJyJuBj0H3CyKVKQQADJM4uzgns7iLSfA943FXoh2bCCxzri3FsB1w5HPCMhGw9FPDRMUiSJggzGnukY78+atrWDONtLVgwG9FFziWiCWgQ6BMOEakTqQcbwul2GhTosBLQ+oTAkAxIGmpjPHd3TqhUaQB1tR5vDv9NpaYHKctOM8hGmM7pJzn0g5sAROQQ8agScxrpORGqJ71kt5aisop6T9ofea0OkDtuMDAGQOGu5crte3OqYOkkjjnXtakH5KG2Ah0EkiJGIidR4feqoXq29CONR5VxXnqcQQhNdpxiQhCAaEkIByhJCkDQkhANCSFAGhJCAYE/FJAKEA0kIQAsiltWgcA5o5CVjoWc6cZLDNKdSUHmJ0NL2gDRgyYJlzSbTAtA10LRyk6QoVPaM3Ej8Ul1rbQTndJzJnH1WgQubYaZ1O/qPodXR9p6Y/N+ImTIy2BpoBjOmNeO12XbmVIggiTpgnQg8INw0PwXn8rJoba5gAhrowLhkZnDhB13SsKlh/yb0vEWuJ6G3q4MENE6RGonjniqam0NE6HGdD5t14d/guN/vJtMXNMAQHdkxxJz971EdLGCDcdPxGNdWjEO1znVcuxTR2PxCDXE2/Stakey9oAGhJsd70mWAF0dozprgzlaTbXUCT1Qc2CQA7LXdxmWjdOd2Mkidbb2OOWFupy6+THZBFoxOO4+eDWfcZgDTAEDTxXbb0ZJ78r5HDc14tZWH8yIQkhegjzWNCSFIGhJCAEJITIwNCSEA0ISQDlCEkA0ShCAEJJqACEkIBpJSiUJwOUJShQBylKEkA5RKSUpkklKJUZTlMjA0SoymmQOUSlKJTICU5VUqUqMk4JolQlNTkjBOUSoyiUyRglKUqMpSmScE5TGTCrlBKjJKRk09mc6LWl06EaHnO7xU9r2J9L3hjiDIngsajWLDI+xr4eCyqO3xMgnEABzmgc8HUQPVZSlUT3b0bxjSa3tpmLKUqe0VS9xcdSZ1J9Sq1qnuMGknuBEpITIHKJSSUAlKUoQgCUIRCAEIhEIAQhCAJRKSEAk0IQsCYQhCBpIQpIBCSFAGmhCAiVI/IfBCFHMt+X7+IkIQpKghJCAaSEIBhCEIBhCEIQJNCEAkIQhIISQgP/9k=">
            <a:extLst>
              <a:ext uri="{FF2B5EF4-FFF2-40B4-BE49-F238E27FC236}">
                <a16:creationId xmlns:a16="http://schemas.microsoft.com/office/drawing/2014/main" id="{73C5A20D-7ACD-4012-9AE0-9386965BF4DD}"/>
              </a:ext>
            </a:extLst>
          </p:cNvPr>
          <p:cNvSpPr>
            <a:spLocks noChangeAspect="1" noChangeArrowheads="1"/>
          </p:cNvSpPr>
          <p:nvPr/>
        </p:nvSpPr>
        <p:spPr bwMode="auto">
          <a:xfrm>
            <a:off x="460375" y="1603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GB" altLang="en-US" sz="1800">
              <a:solidFill>
                <a:srgbClr val="000000"/>
              </a:solidFill>
            </a:endParaRPr>
          </a:p>
        </p:txBody>
      </p:sp>
      <p:pic>
        <p:nvPicPr>
          <p:cNvPr id="145415" name="Picture 9">
            <a:extLst>
              <a:ext uri="{FF2B5EF4-FFF2-40B4-BE49-F238E27FC236}">
                <a16:creationId xmlns:a16="http://schemas.microsoft.com/office/drawing/2014/main" id="{A894ACF0-8BAA-4212-9B9D-4AC6C94866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292100"/>
            <a:ext cx="3124200" cy="313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a:extLst>
              <a:ext uri="{FF2B5EF4-FFF2-40B4-BE49-F238E27FC236}">
                <a16:creationId xmlns:a16="http://schemas.microsoft.com/office/drawing/2014/main" id="{268FCAA4-6805-402C-A7A6-73375ECF395A}"/>
              </a:ext>
            </a:extLst>
          </p:cNvPr>
          <p:cNvCxnSpPr/>
          <p:nvPr/>
        </p:nvCxnSpPr>
        <p:spPr>
          <a:xfrm flipH="1">
            <a:off x="7620000" y="3173413"/>
            <a:ext cx="76200" cy="220980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a:extLst>
              <a:ext uri="{FF2B5EF4-FFF2-40B4-BE49-F238E27FC236}">
                <a16:creationId xmlns:a16="http://schemas.microsoft.com/office/drawing/2014/main" id="{2530B728-65F8-490F-947D-F676E00C7C9C}"/>
              </a:ext>
            </a:extLst>
          </p:cNvPr>
          <p:cNvSpPr>
            <a:spLocks noGrp="1"/>
          </p:cNvSpPr>
          <p:nvPr>
            <p:ph type="title"/>
          </p:nvPr>
        </p:nvSpPr>
        <p:spPr>
          <a:xfrm>
            <a:off x="327025" y="459581"/>
            <a:ext cx="8229600" cy="1143000"/>
          </a:xfrm>
        </p:spPr>
        <p:txBody>
          <a:bodyPr/>
          <a:lstStyle/>
          <a:p>
            <a:pPr algn="l" eaLnBrk="1" hangingPunct="1"/>
            <a:r>
              <a:rPr lang="en-CA" altLang="en-US" sz="4400" b="1" dirty="0">
                <a:latin typeface="Times New Roman" panose="02020603050405020304" pitchFamily="18" charset="0"/>
                <a:cs typeface="Times New Roman" panose="02020603050405020304" pitchFamily="18" charset="0"/>
              </a:rPr>
              <a:t>Incentives to Donors</a:t>
            </a:r>
            <a:endParaRPr lang="en-GB" altLang="en-US" sz="4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67704B8-FA21-4375-95F6-C2D87F7FD0A7}"/>
              </a:ext>
            </a:extLst>
          </p:cNvPr>
          <p:cNvSpPr>
            <a:spLocks noGrp="1"/>
          </p:cNvSpPr>
          <p:nvPr>
            <p:ph idx="1"/>
          </p:nvPr>
        </p:nvSpPr>
        <p:spPr>
          <a:xfrm>
            <a:off x="77788" y="1943100"/>
            <a:ext cx="8229600" cy="1981200"/>
          </a:xfrm>
        </p:spPr>
        <p:txBody>
          <a:bodyPr rtlCol="0">
            <a:normAutofit/>
          </a:bodyPr>
          <a:lstStyle/>
          <a:p>
            <a:pPr eaLnBrk="1" fontAlgn="auto" hangingPunct="1">
              <a:spcAft>
                <a:spcPts val="0"/>
              </a:spcAft>
              <a:defRPr/>
            </a:pPr>
            <a:r>
              <a:rPr lang="en-CA" dirty="0">
                <a:solidFill>
                  <a:srgbClr val="000000"/>
                </a:solidFill>
                <a:latin typeface="Times New Roman" panose="02020603050405020304" pitchFamily="18" charset="0"/>
                <a:cs typeface="Times New Roman" panose="02020603050405020304" pitchFamily="18" charset="0"/>
              </a:rPr>
              <a:t>Natural Area Protection Tax Exemption</a:t>
            </a:r>
          </a:p>
          <a:p>
            <a:pPr lvl="1" eaLnBrk="1" fontAlgn="auto" hangingPunct="1">
              <a:spcAft>
                <a:spcPts val="0"/>
              </a:spcAft>
              <a:defRPr/>
            </a:pPr>
            <a:r>
              <a:rPr lang="en-CA" dirty="0">
                <a:solidFill>
                  <a:srgbClr val="000000"/>
                </a:solidFill>
                <a:latin typeface="Times New Roman" panose="02020603050405020304" pitchFamily="18" charset="0"/>
                <a:cs typeface="Times New Roman" panose="02020603050405020304" pitchFamily="18" charset="0"/>
              </a:rPr>
              <a:t>Owners receive a 65% annual reduction on property taxes for portion of property protected with a NAPTEP covenant</a:t>
            </a:r>
          </a:p>
          <a:p>
            <a:pPr marL="457200" lvl="1" indent="0" eaLnBrk="1" fontAlgn="auto" hangingPunct="1">
              <a:spcAft>
                <a:spcPts val="0"/>
              </a:spcAft>
              <a:buFont typeface="Arial" panose="020B0604020202020204" pitchFamily="34" charset="0"/>
              <a:buNone/>
              <a:defRPr/>
            </a:pPr>
            <a:endParaRPr lang="en-CA" dirty="0">
              <a:solidFill>
                <a:srgbClr val="000000"/>
              </a:solidFill>
              <a:latin typeface="Times New Roman" panose="02020603050405020304" pitchFamily="18" charset="0"/>
              <a:cs typeface="Times New Roman" panose="02020603050405020304" pitchFamily="18" charset="0"/>
            </a:endParaRPr>
          </a:p>
          <a:p>
            <a:pPr marL="457200" lvl="1" indent="0" eaLnBrk="1" fontAlgn="auto" hangingPunct="1">
              <a:spcAft>
                <a:spcPts val="0"/>
              </a:spcAft>
              <a:buFont typeface="Arial" panose="020B0604020202020204" pitchFamily="34" charset="0"/>
              <a:buNone/>
              <a:defRPr/>
            </a:pPr>
            <a:endParaRPr lang="en-CA" dirty="0">
              <a:solidFill>
                <a:srgbClr val="000000"/>
              </a:solidFill>
              <a:latin typeface="Times New Roman" panose="02020603050405020304" pitchFamily="18" charset="0"/>
              <a:cs typeface="Times New Roman" panose="02020603050405020304" pitchFamily="18" charset="0"/>
            </a:endParaRPr>
          </a:p>
        </p:txBody>
      </p:sp>
      <p:pic>
        <p:nvPicPr>
          <p:cNvPr id="146436" name="Picture 2" descr="NAPTEP Logo">
            <a:extLst>
              <a:ext uri="{FF2B5EF4-FFF2-40B4-BE49-F238E27FC236}">
                <a16:creationId xmlns:a16="http://schemas.microsoft.com/office/drawing/2014/main" id="{5860E079-12E1-42F1-BADD-AD3A0F1ED2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803275"/>
            <a:ext cx="2917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a:extLst>
              <a:ext uri="{FF2B5EF4-FFF2-40B4-BE49-F238E27FC236}">
                <a16:creationId xmlns:a16="http://schemas.microsoft.com/office/drawing/2014/main" id="{44780E73-CC28-4C84-BC09-9E93761D3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767138"/>
            <a:ext cx="1876425"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descr="http://www.jllproperty.com/Assets/images/orig/1293153.jpeg">
            <a:extLst>
              <a:ext uri="{FF2B5EF4-FFF2-40B4-BE49-F238E27FC236}">
                <a16:creationId xmlns:a16="http://schemas.microsoft.com/office/drawing/2014/main" id="{DB1F2886-7241-4245-A9CB-F3FDB50954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0488" y="3644900"/>
            <a:ext cx="31242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a:extLst>
              <a:ext uri="{FF2B5EF4-FFF2-40B4-BE49-F238E27FC236}">
                <a16:creationId xmlns:a16="http://schemas.microsoft.com/office/drawing/2014/main" id="{A83E9119-7247-4328-AAE5-A538CF4A712B}"/>
              </a:ext>
            </a:extLst>
          </p:cNvPr>
          <p:cNvCxnSpPr/>
          <p:nvPr/>
        </p:nvCxnSpPr>
        <p:spPr>
          <a:xfrm flipH="1" flipV="1">
            <a:off x="1676400" y="4648200"/>
            <a:ext cx="1066800" cy="338138"/>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964C850-1DCF-4CBD-AFA2-6E17018BA6DA}"/>
              </a:ext>
            </a:extLst>
          </p:cNvPr>
          <p:cNvSpPr txBox="1">
            <a:spLocks noChangeArrowheads="1"/>
          </p:cNvSpPr>
          <p:nvPr/>
        </p:nvSpPr>
        <p:spPr bwMode="auto">
          <a:xfrm>
            <a:off x="5943600" y="3536950"/>
            <a:ext cx="29591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CA" altLang="en-US" sz="2400" dirty="0">
                <a:solidFill>
                  <a:srgbClr val="000000"/>
                </a:solidFill>
                <a:latin typeface="Times New Roman" panose="02020603050405020304" pitchFamily="18" charset="0"/>
                <a:cs typeface="Times New Roman" panose="02020603050405020304" pitchFamily="18" charset="0"/>
              </a:rPr>
              <a:t>One owner, 19 Parcels</a:t>
            </a:r>
          </a:p>
          <a:p>
            <a:pPr eaLnBrk="1" hangingPunct="1">
              <a:spcBef>
                <a:spcPct val="0"/>
              </a:spcBef>
              <a:buFontTx/>
              <a:buNone/>
            </a:pPr>
            <a:endParaRPr lang="en-CA" altLang="en-US" sz="2400" dirty="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FontTx/>
              <a:buNone/>
            </a:pPr>
            <a:r>
              <a:rPr lang="en-CA" altLang="en-US" sz="2400" dirty="0">
                <a:solidFill>
                  <a:srgbClr val="000000"/>
                </a:solidFill>
                <a:latin typeface="Times New Roman" panose="02020603050405020304" pitchFamily="18" charset="0"/>
                <a:cs typeface="Times New Roman" panose="02020603050405020304" pitchFamily="18" charset="0"/>
              </a:rPr>
              <a:t>Value ≈ $30 mil</a:t>
            </a:r>
          </a:p>
          <a:p>
            <a:pPr eaLnBrk="1" hangingPunct="1">
              <a:spcBef>
                <a:spcPct val="0"/>
              </a:spcBef>
              <a:buFontTx/>
              <a:buNone/>
            </a:pPr>
            <a:r>
              <a:rPr lang="en-CA" altLang="en-US" sz="2400" dirty="0">
                <a:solidFill>
                  <a:srgbClr val="000000"/>
                </a:solidFill>
                <a:latin typeface="Times New Roman" panose="02020603050405020304" pitchFamily="18" charset="0"/>
                <a:cs typeface="Times New Roman" panose="02020603050405020304" pitchFamily="18" charset="0"/>
              </a:rPr>
              <a:t>Taxes ≈ $1,000,000</a:t>
            </a:r>
          </a:p>
          <a:p>
            <a:pPr eaLnBrk="1" hangingPunct="1">
              <a:spcBef>
                <a:spcPct val="0"/>
              </a:spcBef>
              <a:buFontTx/>
              <a:buNone/>
            </a:pPr>
            <a:endParaRPr lang="en-CA" altLang="en-US" sz="2400" dirty="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FontTx/>
              <a:buNone/>
            </a:pPr>
            <a:r>
              <a:rPr lang="en-CA" altLang="en-US" sz="2400" dirty="0">
                <a:solidFill>
                  <a:srgbClr val="000000"/>
                </a:solidFill>
                <a:latin typeface="Times New Roman" panose="02020603050405020304" pitchFamily="18" charset="0"/>
                <a:cs typeface="Times New Roman" panose="02020603050405020304" pitchFamily="18" charset="0"/>
              </a:rPr>
              <a:t>NAPTEP ≈ $650,000</a:t>
            </a:r>
          </a:p>
          <a:p>
            <a:pPr eaLnBrk="1" hangingPunct="1">
              <a:spcBef>
                <a:spcPct val="0"/>
              </a:spcBef>
              <a:buFontTx/>
              <a:buNone/>
            </a:pPr>
            <a:endParaRPr lang="en-CA" altLang="en-US" sz="2400" dirty="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FontTx/>
              <a:buNone/>
            </a:pPr>
            <a:r>
              <a:rPr lang="en-CA" altLang="en-US" sz="2400" b="1">
                <a:solidFill>
                  <a:srgbClr val="FF0000"/>
                </a:solidFill>
                <a:latin typeface="Times New Roman" panose="02020603050405020304" pitchFamily="18" charset="0"/>
                <a:cs typeface="Times New Roman" panose="02020603050405020304" pitchFamily="18" charset="0"/>
              </a:rPr>
              <a:t>ALR ≈ $850,000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4CE77-C39B-4AB0-AEF6-08AFEAB12871}"/>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6EE47FF2-3668-46CF-97A7-D85AF5B0B232}"/>
              </a:ext>
            </a:extLst>
          </p:cNvPr>
          <p:cNvSpPr>
            <a:spLocks noGrp="1"/>
          </p:cNvSpPr>
          <p:nvPr>
            <p:ph idx="1"/>
          </p:nvPr>
        </p:nvSpPr>
        <p:spPr/>
        <p:txBody>
          <a:bodyPr/>
          <a:lstStyle/>
          <a:p>
            <a:endParaRPr lang="en-CA"/>
          </a:p>
        </p:txBody>
      </p:sp>
      <p:sp>
        <p:nvSpPr>
          <p:cNvPr id="4" name="Rectangle 2">
            <a:extLst>
              <a:ext uri="{FF2B5EF4-FFF2-40B4-BE49-F238E27FC236}">
                <a16:creationId xmlns:a16="http://schemas.microsoft.com/office/drawing/2014/main" id="{C72B5BCF-30A4-4D9E-9263-D47D01051D25}"/>
              </a:ext>
            </a:extLst>
          </p:cNvPr>
          <p:cNvSpPr txBox="1">
            <a:spLocks noChangeArrowheads="1"/>
          </p:cNvSpPr>
          <p:nvPr/>
        </p:nvSpPr>
        <p:spPr bwMode="auto">
          <a:xfrm>
            <a:off x="5724525" y="188913"/>
            <a:ext cx="3132138" cy="430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a:lstStyle>
          <a:p>
            <a:r>
              <a:rPr lang="en-US" altLang="en-US" sz="3600">
                <a:solidFill>
                  <a:srgbClr val="212911"/>
                </a:solidFill>
              </a:rPr>
              <a:t>Expected Growth of Song Sparrow Populations Given Cowbird Distribution</a:t>
            </a:r>
          </a:p>
        </p:txBody>
      </p:sp>
      <p:pic>
        <p:nvPicPr>
          <p:cNvPr id="5" name="Picture 5" descr="ExpectedLambdaJan22">
            <a:extLst>
              <a:ext uri="{FF2B5EF4-FFF2-40B4-BE49-F238E27FC236}">
                <a16:creationId xmlns:a16="http://schemas.microsoft.com/office/drawing/2014/main" id="{72A53A48-98D6-4A35-9847-AF64B5B74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984" t="7552" r="4910" b="3687"/>
          <a:stretch>
            <a:fillRect/>
          </a:stretch>
        </p:blipFill>
        <p:spPr bwMode="auto">
          <a:xfrm>
            <a:off x="150813" y="188913"/>
            <a:ext cx="5141912" cy="6480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6" name="Group 6">
            <a:extLst>
              <a:ext uri="{FF2B5EF4-FFF2-40B4-BE49-F238E27FC236}">
                <a16:creationId xmlns:a16="http://schemas.microsoft.com/office/drawing/2014/main" id="{A2610EDD-747C-4099-B56A-1E694E24242E}"/>
              </a:ext>
            </a:extLst>
          </p:cNvPr>
          <p:cNvGrpSpPr>
            <a:grpSpLocks/>
          </p:cNvGrpSpPr>
          <p:nvPr/>
        </p:nvGrpSpPr>
        <p:grpSpPr bwMode="auto">
          <a:xfrm>
            <a:off x="2555875" y="260350"/>
            <a:ext cx="2665413" cy="1439863"/>
            <a:chOff x="431" y="2614"/>
            <a:chExt cx="1924" cy="1097"/>
          </a:xfrm>
        </p:grpSpPr>
        <p:pic>
          <p:nvPicPr>
            <p:cNvPr id="7" name="Picture 7">
              <a:extLst>
                <a:ext uri="{FF2B5EF4-FFF2-40B4-BE49-F238E27FC236}">
                  <a16:creationId xmlns:a16="http://schemas.microsoft.com/office/drawing/2014/main" id="{DCF63D8E-3A00-459B-AAC2-46F2D77520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04" t="15521" b="68912"/>
            <a:stretch>
              <a:fillRect/>
            </a:stretch>
          </p:blipFill>
          <p:spPr bwMode="auto">
            <a:xfrm>
              <a:off x="431" y="2614"/>
              <a:ext cx="192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a:extLst>
                <a:ext uri="{FF2B5EF4-FFF2-40B4-BE49-F238E27FC236}">
                  <a16:creationId xmlns:a16="http://schemas.microsoft.com/office/drawing/2014/main" id="{E26D56BE-26F6-4CDC-9F99-8992E8D4D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04" t="40353"/>
            <a:stretch>
              <a:fillRect/>
            </a:stretch>
          </p:blipFill>
          <p:spPr bwMode="auto">
            <a:xfrm>
              <a:off x="431" y="2840"/>
              <a:ext cx="1924" cy="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9" descr="00000003124">
            <a:extLst>
              <a:ext uri="{FF2B5EF4-FFF2-40B4-BE49-F238E27FC236}">
                <a16:creationId xmlns:a16="http://schemas.microsoft.com/office/drawing/2014/main" id="{3449853A-43D2-447C-9A00-E7001CB198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010150"/>
            <a:ext cx="1600200"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SOSP">
            <a:extLst>
              <a:ext uri="{FF2B5EF4-FFF2-40B4-BE49-F238E27FC236}">
                <a16:creationId xmlns:a16="http://schemas.microsoft.com/office/drawing/2014/main" id="{55F2779A-77A2-4DAF-BCA6-D9EEBC2A04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063" y="5445125"/>
            <a:ext cx="1584325"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980BE60A-39D1-40FA-B208-795BE91F2903}"/>
              </a:ext>
            </a:extLst>
          </p:cNvPr>
          <p:cNvSpPr/>
          <p:nvPr/>
        </p:nvSpPr>
        <p:spPr>
          <a:xfrm>
            <a:off x="2517775" y="3987800"/>
            <a:ext cx="796925" cy="838200"/>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sz="1800">
              <a:solidFill>
                <a:srgbClr val="FFFFFF"/>
              </a:solidFill>
            </a:endParaRPr>
          </a:p>
        </p:txBody>
      </p:sp>
      <p:pic>
        <p:nvPicPr>
          <p:cNvPr id="12" name="Picture 5" descr="http://www.jllproperty.com/Assets/images/orig/1293153.jpeg">
            <a:extLst>
              <a:ext uri="{FF2B5EF4-FFF2-40B4-BE49-F238E27FC236}">
                <a16:creationId xmlns:a16="http://schemas.microsoft.com/office/drawing/2014/main" id="{3BD1DBDE-F907-4075-836E-9A15A64B5F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813" y="1847850"/>
            <a:ext cx="2732087"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693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F4A9-D776-43F7-BAE0-EB9B058EA36C}"/>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F1F3A11B-9136-4CD5-AFC4-D9DBF66ECD63}"/>
              </a:ext>
            </a:extLst>
          </p:cNvPr>
          <p:cNvSpPr>
            <a:spLocks noGrp="1"/>
          </p:cNvSpPr>
          <p:nvPr>
            <p:ph idx="1"/>
          </p:nvPr>
        </p:nvSpPr>
        <p:spPr/>
        <p:txBody>
          <a:bodyPr/>
          <a:lstStyle/>
          <a:p>
            <a:endParaRPr lang="en-CA"/>
          </a:p>
        </p:txBody>
      </p:sp>
      <p:pic>
        <p:nvPicPr>
          <p:cNvPr id="4" name="Picture 5" descr="ExpectedLambdaJan22">
            <a:extLst>
              <a:ext uri="{FF2B5EF4-FFF2-40B4-BE49-F238E27FC236}">
                <a16:creationId xmlns:a16="http://schemas.microsoft.com/office/drawing/2014/main" id="{3BBE2357-7438-4464-834A-9BC87AD0C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984" t="7552" r="4910" b="3687"/>
          <a:stretch>
            <a:fillRect/>
          </a:stretch>
        </p:blipFill>
        <p:spPr bwMode="auto">
          <a:xfrm>
            <a:off x="-53975" y="-114300"/>
            <a:ext cx="5540375" cy="69834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11">
            <a:extLst>
              <a:ext uri="{FF2B5EF4-FFF2-40B4-BE49-F238E27FC236}">
                <a16:creationId xmlns:a16="http://schemas.microsoft.com/office/drawing/2014/main" id="{308F62B5-5466-4BF4-9E01-313231476290}"/>
              </a:ext>
            </a:extLst>
          </p:cNvPr>
          <p:cNvSpPr>
            <a:spLocks noChangeArrowheads="1"/>
          </p:cNvSpPr>
          <p:nvPr/>
        </p:nvSpPr>
        <p:spPr bwMode="auto">
          <a:xfrm>
            <a:off x="5564188" y="200025"/>
            <a:ext cx="3505200" cy="630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4400" b="1" dirty="0">
                <a:solidFill>
                  <a:schemeClr val="tx2"/>
                </a:solidFill>
                <a:latin typeface="Times New Roman" panose="02020603050405020304" pitchFamily="18" charset="0"/>
                <a:cs typeface="Times New Roman" panose="02020603050405020304" pitchFamily="18" charset="0"/>
              </a:rPr>
              <a:t>ALR Tax Incentive can be a </a:t>
            </a:r>
            <a:r>
              <a:rPr lang="en-US" altLang="en-US" sz="4400" b="1" i="1" dirty="0">
                <a:solidFill>
                  <a:schemeClr val="tx2"/>
                </a:solidFill>
                <a:latin typeface="Times New Roman" panose="02020603050405020304" pitchFamily="18" charset="0"/>
                <a:cs typeface="Times New Roman" panose="02020603050405020304" pitchFamily="18" charset="0"/>
              </a:rPr>
              <a:t>Perverse Incentive</a:t>
            </a:r>
          </a:p>
          <a:p>
            <a:pPr eaLnBrk="1" hangingPunct="1">
              <a:spcBef>
                <a:spcPct val="0"/>
              </a:spcBef>
              <a:buFontTx/>
              <a:buNone/>
            </a:pPr>
            <a:endParaRPr lang="en-US" altLang="en-US" dirty="0">
              <a:solidFill>
                <a:srgbClr val="99CC00"/>
              </a:solidFill>
            </a:endParaRPr>
          </a:p>
          <a:p>
            <a:pPr eaLnBrk="1" hangingPunct="1">
              <a:spcBef>
                <a:spcPct val="0"/>
              </a:spcBef>
              <a:buFontTx/>
              <a:buNone/>
            </a:pPr>
            <a:r>
              <a:rPr lang="en-US" altLang="en-US" sz="2800" dirty="0">
                <a:solidFill>
                  <a:srgbClr val="212911"/>
                </a:solidFill>
              </a:rPr>
              <a:t>ALR Credit: </a:t>
            </a:r>
          </a:p>
          <a:p>
            <a:pPr eaLnBrk="1" hangingPunct="1">
              <a:spcBef>
                <a:spcPct val="0"/>
              </a:spcBef>
              <a:buFontTx/>
              <a:buNone/>
            </a:pPr>
            <a:r>
              <a:rPr lang="en-US" altLang="en-US" sz="2800" dirty="0">
                <a:solidFill>
                  <a:srgbClr val="212911"/>
                </a:solidFill>
              </a:rPr>
              <a:t>Pays Landowners to Degrade Habitat</a:t>
            </a:r>
          </a:p>
          <a:p>
            <a:pPr eaLnBrk="1" hangingPunct="1">
              <a:spcBef>
                <a:spcPct val="0"/>
              </a:spcBef>
              <a:buFontTx/>
              <a:buNone/>
            </a:pPr>
            <a:endParaRPr lang="en-US" altLang="en-US" sz="2800" dirty="0">
              <a:solidFill>
                <a:srgbClr val="212911"/>
              </a:solidFill>
            </a:endParaRPr>
          </a:p>
          <a:p>
            <a:pPr eaLnBrk="1" hangingPunct="1">
              <a:spcBef>
                <a:spcPct val="0"/>
              </a:spcBef>
              <a:buFontTx/>
              <a:buNone/>
            </a:pPr>
            <a:r>
              <a:rPr lang="en-US" altLang="en-US" sz="2800" dirty="0">
                <a:solidFill>
                  <a:srgbClr val="212911"/>
                </a:solidFill>
              </a:rPr>
              <a:t>Why Not ‘Pay’ to Promote Historic Habitat Conditions?</a:t>
            </a:r>
          </a:p>
        </p:txBody>
      </p:sp>
      <p:cxnSp>
        <p:nvCxnSpPr>
          <p:cNvPr id="6" name="Straight Arrow Connector 5">
            <a:extLst>
              <a:ext uri="{FF2B5EF4-FFF2-40B4-BE49-F238E27FC236}">
                <a16:creationId xmlns:a16="http://schemas.microsoft.com/office/drawing/2014/main" id="{CC763DDC-496A-436C-9230-1D162A140351}"/>
              </a:ext>
            </a:extLst>
          </p:cNvPr>
          <p:cNvCxnSpPr/>
          <p:nvPr/>
        </p:nvCxnSpPr>
        <p:spPr>
          <a:xfrm rot="5400000">
            <a:off x="2095500" y="2628900"/>
            <a:ext cx="2590800" cy="990600"/>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08DBC00-2E35-4CB2-9CD9-9643358A3197}"/>
              </a:ext>
            </a:extLst>
          </p:cNvPr>
          <p:cNvCxnSpPr/>
          <p:nvPr/>
        </p:nvCxnSpPr>
        <p:spPr>
          <a:xfrm rot="5400000">
            <a:off x="3276600" y="2362200"/>
            <a:ext cx="1143000" cy="76200"/>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C3EF7E6-C215-4981-91F7-B3BA42010E28}"/>
              </a:ext>
            </a:extLst>
          </p:cNvPr>
          <p:cNvCxnSpPr/>
          <p:nvPr/>
        </p:nvCxnSpPr>
        <p:spPr>
          <a:xfrm rot="5400000">
            <a:off x="1600200" y="2667000"/>
            <a:ext cx="2971800" cy="1447800"/>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18" descr="Cowbirds landing on cattle">
            <a:extLst>
              <a:ext uri="{FF2B5EF4-FFF2-40B4-BE49-F238E27FC236}">
                <a16:creationId xmlns:a16="http://schemas.microsoft.com/office/drawing/2014/main" id="{19BA3E51-3ED4-44FC-9FA4-BD6DED2D78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875" y="381000"/>
            <a:ext cx="20288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http://www.jllproperty.com/Assets/images/orig/1293153.jpeg">
            <a:extLst>
              <a:ext uri="{FF2B5EF4-FFF2-40B4-BE49-F238E27FC236}">
                <a16:creationId xmlns:a16="http://schemas.microsoft.com/office/drawing/2014/main" id="{4992ACA7-D683-413C-B51F-5E492AC1F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25" y="1681163"/>
            <a:ext cx="2732088"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90598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WMTOOLS" val="&lt;WMTools ver=&quot;1.0&quot;&gt;&lt;Timings&gt;&lt;Slide id=&quot;260&quot; dur=&quot;1.432&quot;/&gt;&lt;/Timings&gt;&lt;/WMTools&gt;"/>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estes_blau">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bestes_blau" id="{C193627D-0504-4666-821A-3C69C205BF9F}" vid="{DBC307F7-D1CE-4720-A5EB-756015989797}"/>
    </a:ext>
  </a:extLst>
</a:theme>
</file>

<file path=ppt/theme/theme2.xml><?xml version="1.0" encoding="utf-8"?>
<a:theme xmlns:a="http://schemas.openxmlformats.org/drawingml/2006/main" name="1_bestes_blau">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bestes_blau" id="{C193627D-0504-4666-821A-3C69C205BF9F}" vid="{DBC307F7-D1CE-4720-A5EB-756015989797}"/>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3.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4.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otalTime>9675</TotalTime>
  <Words>2204</Words>
  <Application>Microsoft Office PowerPoint</Application>
  <PresentationFormat>On-screen Show (4:3)</PresentationFormat>
  <Paragraphs>189</Paragraphs>
  <Slides>27</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Arial</vt:lpstr>
      <vt:lpstr>Calibri</vt:lpstr>
      <vt:lpstr>Constantia</vt:lpstr>
      <vt:lpstr>Times New Roman</vt:lpstr>
      <vt:lpstr>Times Roman</vt:lpstr>
      <vt:lpstr>Wingdings 2</vt:lpstr>
      <vt:lpstr>bestes_blau</vt:lpstr>
      <vt:lpstr>1_bestes_blau</vt:lpstr>
      <vt:lpstr>Economic Incentives for Conservation: Regulatory Targets, Offsets and Costs</vt:lpstr>
      <vt:lpstr>PowerPoint Presentation</vt:lpstr>
      <vt:lpstr>PowerPoint Presentation</vt:lpstr>
      <vt:lpstr>Conservation Covenants</vt:lpstr>
      <vt:lpstr>Incentives to Donors</vt:lpstr>
      <vt:lpstr>Little D`Arcy</vt:lpstr>
      <vt:lpstr>Incentives to Donors</vt:lpstr>
      <vt:lpstr>PowerPoint Presentation</vt:lpstr>
      <vt:lpstr>PowerPoint Presentation</vt:lpstr>
      <vt:lpstr>PowerPoint Presentation</vt:lpstr>
      <vt:lpstr>Stewardship Advice and Partnerships with Owners of High-value Conservation-Land</vt:lpstr>
      <vt:lpstr>Payments for Ecosystem Services </vt:lpstr>
      <vt:lpstr>Synergies: High Value Forests Have Standing Carbon In Excess of 200 t/ha</vt:lpstr>
      <vt:lpstr>PowerPoint Presentation</vt:lpstr>
      <vt:lpstr>Biodiversity – Carbon Synergy in the Conservation of Forested Land</vt:lpstr>
      <vt:lpstr>Biodiversity - Carbon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Sacramento Valley Rice Fields – TNC</vt:lpstr>
      <vt:lpstr>Reverse Auctions</vt:lpstr>
      <vt:lpstr>PowerPoint Presentation</vt:lpstr>
      <vt:lpstr>PowerPoint Presentation</vt:lpstr>
    </vt:vector>
  </TitlesOfParts>
  <Company>UBC, Faculty of Forestry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rkozak</dc:creator>
  <cp:lastModifiedBy>richard</cp:lastModifiedBy>
  <cp:revision>418</cp:revision>
  <dcterms:created xsi:type="dcterms:W3CDTF">2005-03-19T03:05:05Z</dcterms:created>
  <dcterms:modified xsi:type="dcterms:W3CDTF">2018-03-23T14:14:52Z</dcterms:modified>
</cp:coreProperties>
</file>